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82" r:id="rId4"/>
    <p:sldId id="280" r:id="rId5"/>
    <p:sldId id="265" r:id="rId6"/>
    <p:sldId id="266" r:id="rId7"/>
    <p:sldId id="278" r:id="rId8"/>
    <p:sldId id="279" r:id="rId9"/>
    <p:sldId id="281" r:id="rId10"/>
    <p:sldId id="267" r:id="rId11"/>
    <p:sldId id="290" r:id="rId12"/>
    <p:sldId id="258" r:id="rId13"/>
    <p:sldId id="283" r:id="rId14"/>
    <p:sldId id="270" r:id="rId15"/>
    <p:sldId id="262" r:id="rId16"/>
    <p:sldId id="271" r:id="rId17"/>
    <p:sldId id="277" r:id="rId18"/>
    <p:sldId id="284" r:id="rId19"/>
    <p:sldId id="287" r:id="rId20"/>
    <p:sldId id="288" r:id="rId21"/>
    <p:sldId id="285" r:id="rId22"/>
    <p:sldId id="289" r:id="rId23"/>
    <p:sldId id="29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522" y="5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A217D9-7490-4383-A307-1C3505E38F7F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150BF4-85FA-4FF3-95CA-7FE294BECD42}">
      <dgm:prSet phldrT="[Text]" phldr="0"/>
      <dgm:spPr/>
      <dgm:t>
        <a:bodyPr/>
        <a:lstStyle/>
        <a:p>
          <a:pPr rtl="0"/>
          <a:r>
            <a:rPr lang="en-US" b="1" dirty="0" err="1">
              <a:latin typeface="Trebuchet MS" panose="020B0603020202020204"/>
            </a:rPr>
            <a:t>Nutriscore</a:t>
          </a:r>
          <a:endParaRPr lang="en-US" b="1" dirty="0"/>
        </a:p>
      </dgm:t>
    </dgm:pt>
    <dgm:pt modelId="{143E5985-A8D7-4E85-A51F-71FFC97CB7D4}" type="parTrans" cxnId="{B39B11AC-EF39-499F-B2A0-FFD7EEF5ABC4}">
      <dgm:prSet/>
      <dgm:spPr/>
      <dgm:t>
        <a:bodyPr/>
        <a:lstStyle/>
        <a:p>
          <a:endParaRPr lang="en-US"/>
        </a:p>
      </dgm:t>
    </dgm:pt>
    <dgm:pt modelId="{EA002E37-56D2-4CA2-B239-1F87BA42A64F}" type="sibTrans" cxnId="{B39B11AC-EF39-499F-B2A0-FFD7EEF5ABC4}">
      <dgm:prSet/>
      <dgm:spPr/>
      <dgm:t>
        <a:bodyPr/>
        <a:lstStyle/>
        <a:p>
          <a:endParaRPr lang="en-US"/>
        </a:p>
      </dgm:t>
    </dgm:pt>
    <dgm:pt modelId="{EDCBCBE9-C792-470C-B850-6AB8653F0B3F}">
      <dgm:prSet phldrT="[Text]" phldr="0"/>
      <dgm:spPr/>
      <dgm:t>
        <a:bodyPr/>
        <a:lstStyle/>
        <a:p>
          <a:pPr rtl="0"/>
          <a:r>
            <a:rPr lang="en-US" b="1" dirty="0">
              <a:latin typeface="Trebuchet MS" panose="020B0603020202020204"/>
            </a:rPr>
            <a:t>PNNS categories</a:t>
          </a:r>
          <a:endParaRPr lang="en-US" b="1" dirty="0"/>
        </a:p>
      </dgm:t>
    </dgm:pt>
    <dgm:pt modelId="{4DADFD58-7E22-479F-934D-5F8ECC219ABB}" type="parTrans" cxnId="{EF8138B2-5EED-4710-83B0-E86BCC778D28}">
      <dgm:prSet/>
      <dgm:spPr/>
      <dgm:t>
        <a:bodyPr/>
        <a:lstStyle/>
        <a:p>
          <a:endParaRPr lang="en-US"/>
        </a:p>
      </dgm:t>
    </dgm:pt>
    <dgm:pt modelId="{F9170C86-E006-42E1-9209-1843C7D33E6E}" type="sibTrans" cxnId="{EF8138B2-5EED-4710-83B0-E86BCC778D28}">
      <dgm:prSet/>
      <dgm:spPr/>
      <dgm:t>
        <a:bodyPr/>
        <a:lstStyle/>
        <a:p>
          <a:endParaRPr lang="en-US"/>
        </a:p>
      </dgm:t>
    </dgm:pt>
    <dgm:pt modelId="{E3D45872-7BC1-496D-8DB2-831CA6A5E815}">
      <dgm:prSet phldr="0"/>
      <dgm:spPr/>
      <dgm:t>
        <a:bodyPr/>
        <a:lstStyle/>
        <a:p>
          <a:pPr rtl="0"/>
          <a:r>
            <a:rPr lang="en-US" b="1" dirty="0">
              <a:latin typeface="Trebuchet MS" panose="020B0603020202020204"/>
            </a:rPr>
            <a:t>Nutrients</a:t>
          </a:r>
        </a:p>
      </dgm:t>
    </dgm:pt>
    <dgm:pt modelId="{746D7010-BB7D-4BB2-9CC1-4031A6DF8298}" type="parTrans" cxnId="{BAE844E0-6BCA-426F-B40F-12ED69DEA1B4}">
      <dgm:prSet/>
      <dgm:spPr/>
      <dgm:t>
        <a:bodyPr/>
        <a:lstStyle/>
        <a:p>
          <a:endParaRPr lang="fr-FR"/>
        </a:p>
      </dgm:t>
    </dgm:pt>
    <dgm:pt modelId="{1B547851-9DAE-42CA-B6DF-FC2264BAA77A}" type="sibTrans" cxnId="{BAE844E0-6BCA-426F-B40F-12ED69DEA1B4}">
      <dgm:prSet/>
      <dgm:spPr/>
      <dgm:t>
        <a:bodyPr/>
        <a:lstStyle/>
        <a:p>
          <a:endParaRPr lang="en-US"/>
        </a:p>
      </dgm:t>
    </dgm:pt>
    <dgm:pt modelId="{48D0F779-149B-4246-98AD-B0F8C16EBB4A}" type="pres">
      <dgm:prSet presAssocID="{C1A217D9-7490-4383-A307-1C3505E38F7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2E47AFC-65FE-4D67-B68A-9F4CD4D9E0CA}" type="pres">
      <dgm:prSet presAssocID="{B0150BF4-85FA-4FF3-95CA-7FE294BECD4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ED4EDD1-2B33-4E88-9FF4-26865F703F76}" type="pres">
      <dgm:prSet presAssocID="{EA002E37-56D2-4CA2-B239-1F87BA42A64F}" presName="sibTrans" presStyleLbl="sibTrans2D1" presStyleIdx="0" presStyleCnt="3"/>
      <dgm:spPr/>
      <dgm:t>
        <a:bodyPr/>
        <a:lstStyle/>
        <a:p>
          <a:endParaRPr lang="fr-FR"/>
        </a:p>
      </dgm:t>
    </dgm:pt>
    <dgm:pt modelId="{C55756D0-1687-40F6-92C4-CC8EC487CD28}" type="pres">
      <dgm:prSet presAssocID="{EA002E37-56D2-4CA2-B239-1F87BA42A64F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5C1AFFC3-16FA-4040-ABDC-971FC7BAB185}" type="pres">
      <dgm:prSet presAssocID="{EDCBCBE9-C792-470C-B850-6AB8653F0B3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A078927-6BD5-4F2E-8C51-7CEF3B69AAEF}" type="pres">
      <dgm:prSet presAssocID="{F9170C86-E006-42E1-9209-1843C7D33E6E}" presName="sibTrans" presStyleLbl="sibTrans2D1" presStyleIdx="1" presStyleCnt="3"/>
      <dgm:spPr/>
      <dgm:t>
        <a:bodyPr/>
        <a:lstStyle/>
        <a:p>
          <a:endParaRPr lang="fr-FR"/>
        </a:p>
      </dgm:t>
    </dgm:pt>
    <dgm:pt modelId="{2C2D9AB1-0C9F-4AD8-BF4D-E43B608F0547}" type="pres">
      <dgm:prSet presAssocID="{F9170C86-E006-42E1-9209-1843C7D33E6E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1DBDF525-6A5B-4550-B214-CAF8E7DD30DB}" type="pres">
      <dgm:prSet presAssocID="{E3D45872-7BC1-496D-8DB2-831CA6A5E81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0AF7502-E707-4FAE-A2AE-CE2FAF8964D7}" type="pres">
      <dgm:prSet presAssocID="{1B547851-9DAE-42CA-B6DF-FC2264BAA77A}" presName="sibTrans" presStyleLbl="sibTrans2D1" presStyleIdx="2" presStyleCnt="3"/>
      <dgm:spPr/>
      <dgm:t>
        <a:bodyPr/>
        <a:lstStyle/>
        <a:p>
          <a:endParaRPr lang="fr-FR"/>
        </a:p>
      </dgm:t>
    </dgm:pt>
    <dgm:pt modelId="{6CEAB081-6FDF-4A28-B395-8ABB7AA85FD7}" type="pres">
      <dgm:prSet presAssocID="{1B547851-9DAE-42CA-B6DF-FC2264BAA77A}" presName="connectorText" presStyleLbl="sibTrans2D1" presStyleIdx="2" presStyleCnt="3"/>
      <dgm:spPr/>
      <dgm:t>
        <a:bodyPr/>
        <a:lstStyle/>
        <a:p>
          <a:endParaRPr lang="fr-FR"/>
        </a:p>
      </dgm:t>
    </dgm:pt>
  </dgm:ptLst>
  <dgm:cxnLst>
    <dgm:cxn modelId="{BAE844E0-6BCA-426F-B40F-12ED69DEA1B4}" srcId="{C1A217D9-7490-4383-A307-1C3505E38F7F}" destId="{E3D45872-7BC1-496D-8DB2-831CA6A5E815}" srcOrd="2" destOrd="0" parTransId="{746D7010-BB7D-4BB2-9CC1-4031A6DF8298}" sibTransId="{1B547851-9DAE-42CA-B6DF-FC2264BAA77A}"/>
    <dgm:cxn modelId="{D9326DD1-BDB3-45C8-8A59-95B9BF713C0D}" type="presOf" srcId="{EA002E37-56D2-4CA2-B239-1F87BA42A64F}" destId="{FED4EDD1-2B33-4E88-9FF4-26865F703F76}" srcOrd="0" destOrd="0" presId="urn:microsoft.com/office/officeart/2005/8/layout/cycle7"/>
    <dgm:cxn modelId="{EF8138B2-5EED-4710-83B0-E86BCC778D28}" srcId="{C1A217D9-7490-4383-A307-1C3505E38F7F}" destId="{EDCBCBE9-C792-470C-B850-6AB8653F0B3F}" srcOrd="1" destOrd="0" parTransId="{4DADFD58-7E22-479F-934D-5F8ECC219ABB}" sibTransId="{F9170C86-E006-42E1-9209-1843C7D33E6E}"/>
    <dgm:cxn modelId="{7F58B885-3B0A-4872-9E2F-62FFBF1E96CC}" type="presOf" srcId="{C1A217D9-7490-4383-A307-1C3505E38F7F}" destId="{48D0F779-149B-4246-98AD-B0F8C16EBB4A}" srcOrd="0" destOrd="0" presId="urn:microsoft.com/office/officeart/2005/8/layout/cycle7"/>
    <dgm:cxn modelId="{B39B11AC-EF39-499F-B2A0-FFD7EEF5ABC4}" srcId="{C1A217D9-7490-4383-A307-1C3505E38F7F}" destId="{B0150BF4-85FA-4FF3-95CA-7FE294BECD42}" srcOrd="0" destOrd="0" parTransId="{143E5985-A8D7-4E85-A51F-71FFC97CB7D4}" sibTransId="{EA002E37-56D2-4CA2-B239-1F87BA42A64F}"/>
    <dgm:cxn modelId="{F7880A5A-2218-4CC2-BBD8-BB070BF01ED5}" type="presOf" srcId="{F9170C86-E006-42E1-9209-1843C7D33E6E}" destId="{2C2D9AB1-0C9F-4AD8-BF4D-E43B608F0547}" srcOrd="1" destOrd="0" presId="urn:microsoft.com/office/officeart/2005/8/layout/cycle7"/>
    <dgm:cxn modelId="{5C065A5B-2644-40EC-B53F-A09A340F7FCB}" type="presOf" srcId="{1B547851-9DAE-42CA-B6DF-FC2264BAA77A}" destId="{6CEAB081-6FDF-4A28-B395-8ABB7AA85FD7}" srcOrd="1" destOrd="0" presId="urn:microsoft.com/office/officeart/2005/8/layout/cycle7"/>
    <dgm:cxn modelId="{8AD64C21-5AFC-428D-B94D-57F7329F1A1C}" type="presOf" srcId="{F9170C86-E006-42E1-9209-1843C7D33E6E}" destId="{1A078927-6BD5-4F2E-8C51-7CEF3B69AAEF}" srcOrd="0" destOrd="0" presId="urn:microsoft.com/office/officeart/2005/8/layout/cycle7"/>
    <dgm:cxn modelId="{0032927A-AFC2-4B14-BDA1-C83521069643}" type="presOf" srcId="{B0150BF4-85FA-4FF3-95CA-7FE294BECD42}" destId="{52E47AFC-65FE-4D67-B68A-9F4CD4D9E0CA}" srcOrd="0" destOrd="0" presId="urn:microsoft.com/office/officeart/2005/8/layout/cycle7"/>
    <dgm:cxn modelId="{98E547D8-DAB7-477F-8833-502588A2F645}" type="presOf" srcId="{EDCBCBE9-C792-470C-B850-6AB8653F0B3F}" destId="{5C1AFFC3-16FA-4040-ABDC-971FC7BAB185}" srcOrd="0" destOrd="0" presId="urn:microsoft.com/office/officeart/2005/8/layout/cycle7"/>
    <dgm:cxn modelId="{3682E088-C92D-4CB4-911E-5D46B3E938D9}" type="presOf" srcId="{E3D45872-7BC1-496D-8DB2-831CA6A5E815}" destId="{1DBDF525-6A5B-4550-B214-CAF8E7DD30DB}" srcOrd="0" destOrd="0" presId="urn:microsoft.com/office/officeart/2005/8/layout/cycle7"/>
    <dgm:cxn modelId="{F0562D9A-4238-49E5-8E79-0FFD4D0C8F04}" type="presOf" srcId="{EA002E37-56D2-4CA2-B239-1F87BA42A64F}" destId="{C55756D0-1687-40F6-92C4-CC8EC487CD28}" srcOrd="1" destOrd="0" presId="urn:microsoft.com/office/officeart/2005/8/layout/cycle7"/>
    <dgm:cxn modelId="{C9898D2E-6CC1-425C-A34E-B08F5C4CE044}" type="presOf" srcId="{1B547851-9DAE-42CA-B6DF-FC2264BAA77A}" destId="{90AF7502-E707-4FAE-A2AE-CE2FAF8964D7}" srcOrd="0" destOrd="0" presId="urn:microsoft.com/office/officeart/2005/8/layout/cycle7"/>
    <dgm:cxn modelId="{8BFC477A-6265-4F2F-A89C-8E163FD7FD3B}" type="presParOf" srcId="{48D0F779-149B-4246-98AD-B0F8C16EBB4A}" destId="{52E47AFC-65FE-4D67-B68A-9F4CD4D9E0CA}" srcOrd="0" destOrd="0" presId="urn:microsoft.com/office/officeart/2005/8/layout/cycle7"/>
    <dgm:cxn modelId="{2B8CD5E1-21DC-4D0A-901A-7B46C4566268}" type="presParOf" srcId="{48D0F779-149B-4246-98AD-B0F8C16EBB4A}" destId="{FED4EDD1-2B33-4E88-9FF4-26865F703F76}" srcOrd="1" destOrd="0" presId="urn:microsoft.com/office/officeart/2005/8/layout/cycle7"/>
    <dgm:cxn modelId="{B59D6C89-4E78-4999-889B-7FC77EB30ECE}" type="presParOf" srcId="{FED4EDD1-2B33-4E88-9FF4-26865F703F76}" destId="{C55756D0-1687-40F6-92C4-CC8EC487CD28}" srcOrd="0" destOrd="0" presId="urn:microsoft.com/office/officeart/2005/8/layout/cycle7"/>
    <dgm:cxn modelId="{B308798A-D7EF-4CCA-A3AA-A3146B5F31E4}" type="presParOf" srcId="{48D0F779-149B-4246-98AD-B0F8C16EBB4A}" destId="{5C1AFFC3-16FA-4040-ABDC-971FC7BAB185}" srcOrd="2" destOrd="0" presId="urn:microsoft.com/office/officeart/2005/8/layout/cycle7"/>
    <dgm:cxn modelId="{DE7E7628-D731-462F-ACBF-99AE7EB12C2B}" type="presParOf" srcId="{48D0F779-149B-4246-98AD-B0F8C16EBB4A}" destId="{1A078927-6BD5-4F2E-8C51-7CEF3B69AAEF}" srcOrd="3" destOrd="0" presId="urn:microsoft.com/office/officeart/2005/8/layout/cycle7"/>
    <dgm:cxn modelId="{A62A2A8B-FF30-4C20-8CDB-DBEC45467BB4}" type="presParOf" srcId="{1A078927-6BD5-4F2E-8C51-7CEF3B69AAEF}" destId="{2C2D9AB1-0C9F-4AD8-BF4D-E43B608F0547}" srcOrd="0" destOrd="0" presId="urn:microsoft.com/office/officeart/2005/8/layout/cycle7"/>
    <dgm:cxn modelId="{F1EE65E4-172A-460D-89F4-174073152DE8}" type="presParOf" srcId="{48D0F779-149B-4246-98AD-B0F8C16EBB4A}" destId="{1DBDF525-6A5B-4550-B214-CAF8E7DD30DB}" srcOrd="4" destOrd="0" presId="urn:microsoft.com/office/officeart/2005/8/layout/cycle7"/>
    <dgm:cxn modelId="{B0A92EA4-7FD8-434D-909E-A5E4A5C0F59F}" type="presParOf" srcId="{48D0F779-149B-4246-98AD-B0F8C16EBB4A}" destId="{90AF7502-E707-4FAE-A2AE-CE2FAF8964D7}" srcOrd="5" destOrd="0" presId="urn:microsoft.com/office/officeart/2005/8/layout/cycle7"/>
    <dgm:cxn modelId="{7D7B9BCF-381B-41AE-AB1F-78BE6CEF2FFF}" type="presParOf" srcId="{90AF7502-E707-4FAE-A2AE-CE2FAF8964D7}" destId="{6CEAB081-6FDF-4A28-B395-8ABB7AA85FD7}" srcOrd="0" destOrd="0" presId="urn:microsoft.com/office/officeart/2005/8/layout/cycle7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60CA18-CD56-4EAA-9FFC-3566FE62A47A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44174EF5-A514-413B-B206-1199893F5163}">
      <dgm:prSet phldrT="[Texte]" custT="1"/>
      <dgm:spPr/>
      <dgm:t>
        <a:bodyPr/>
        <a:lstStyle/>
        <a:p>
          <a:r>
            <a:rPr lang="en-US" sz="1400" dirty="0"/>
            <a:t>Nutrients</a:t>
          </a:r>
          <a:endParaRPr lang="fr-FR" sz="1400" dirty="0"/>
        </a:p>
      </dgm:t>
    </dgm:pt>
    <dgm:pt modelId="{C1E58DC6-AFA5-45BF-9891-19140D492ED6}" type="parTrans" cxnId="{73F4131C-85ED-4038-9615-DDA3681F17EE}">
      <dgm:prSet/>
      <dgm:spPr/>
      <dgm:t>
        <a:bodyPr/>
        <a:lstStyle/>
        <a:p>
          <a:endParaRPr lang="fr-FR"/>
        </a:p>
      </dgm:t>
    </dgm:pt>
    <dgm:pt modelId="{3D54BCA4-FC60-49A5-927C-CB776733196B}" type="sibTrans" cxnId="{73F4131C-85ED-4038-9615-DDA3681F17EE}">
      <dgm:prSet/>
      <dgm:spPr/>
      <dgm:t>
        <a:bodyPr/>
        <a:lstStyle/>
        <a:p>
          <a:endParaRPr lang="fr-FR"/>
        </a:p>
      </dgm:t>
    </dgm:pt>
    <dgm:pt modelId="{B4B72D15-288A-4B15-891E-271656B1F1E4}">
      <dgm:prSet phldrT="[Texte]" custT="1"/>
      <dgm:spPr/>
      <dgm:t>
        <a:bodyPr/>
        <a:lstStyle/>
        <a:p>
          <a:r>
            <a:rPr lang="en-US" sz="1400" dirty="0"/>
            <a:t>Products</a:t>
          </a:r>
          <a:endParaRPr lang="fr-FR" sz="1400" dirty="0"/>
        </a:p>
      </dgm:t>
    </dgm:pt>
    <dgm:pt modelId="{A8D8E12E-96A4-4E9C-9FB6-572F7DF53051}" type="parTrans" cxnId="{9C2BB44A-AFE4-4C5B-8169-C99C160D1235}">
      <dgm:prSet/>
      <dgm:spPr/>
      <dgm:t>
        <a:bodyPr/>
        <a:lstStyle/>
        <a:p>
          <a:endParaRPr lang="fr-FR"/>
        </a:p>
      </dgm:t>
    </dgm:pt>
    <dgm:pt modelId="{1BD549F5-280E-45D5-83D2-7FDDCC84191D}" type="sibTrans" cxnId="{9C2BB44A-AFE4-4C5B-8169-C99C160D1235}">
      <dgm:prSet/>
      <dgm:spPr/>
      <dgm:t>
        <a:bodyPr/>
        <a:lstStyle/>
        <a:p>
          <a:endParaRPr lang="fr-FR"/>
        </a:p>
      </dgm:t>
    </dgm:pt>
    <dgm:pt modelId="{3BE3B0FA-EE0C-4BDB-8E57-0C1781CDE543}">
      <dgm:prSet phldrT="[Texte]" custT="1"/>
      <dgm:spPr/>
      <dgm:t>
        <a:bodyPr/>
        <a:lstStyle/>
        <a:p>
          <a:r>
            <a:rPr lang="en-US" sz="1200" dirty="0"/>
            <a:t>PNNS Categories</a:t>
          </a:r>
          <a:endParaRPr lang="fr-FR" sz="1200" dirty="0"/>
        </a:p>
      </dgm:t>
    </dgm:pt>
    <dgm:pt modelId="{A23F4312-7C5C-46B2-B411-8CEEF8EA4D73}" type="parTrans" cxnId="{0C660882-8FC3-4FA6-BC21-00871CA1B204}">
      <dgm:prSet/>
      <dgm:spPr/>
      <dgm:t>
        <a:bodyPr/>
        <a:lstStyle/>
        <a:p>
          <a:endParaRPr lang="fr-FR"/>
        </a:p>
      </dgm:t>
    </dgm:pt>
    <dgm:pt modelId="{639507E1-6FD7-4584-A8CF-189596A6228A}" type="sibTrans" cxnId="{0C660882-8FC3-4FA6-BC21-00871CA1B204}">
      <dgm:prSet/>
      <dgm:spPr/>
      <dgm:t>
        <a:bodyPr/>
        <a:lstStyle/>
        <a:p>
          <a:endParaRPr lang="fr-FR"/>
        </a:p>
      </dgm:t>
    </dgm:pt>
    <dgm:pt modelId="{79C62B39-9C19-4ED7-A2A0-2B39FC018D6C}">
      <dgm:prSet phldrT="[Texte]" custT="1"/>
      <dgm:spPr/>
      <dgm:t>
        <a:bodyPr/>
        <a:lstStyle/>
        <a:p>
          <a:r>
            <a:rPr lang="en-US" sz="1200" dirty="0" err="1"/>
            <a:t>Nutriscore</a:t>
          </a:r>
          <a:endParaRPr lang="fr-FR" sz="1200" dirty="0"/>
        </a:p>
      </dgm:t>
    </dgm:pt>
    <dgm:pt modelId="{F13212BB-C57D-4900-8131-F341D92516E6}" type="parTrans" cxnId="{8958DC70-4E2F-4512-A23F-3FBA3CB8DDB5}">
      <dgm:prSet/>
      <dgm:spPr/>
      <dgm:t>
        <a:bodyPr/>
        <a:lstStyle/>
        <a:p>
          <a:endParaRPr lang="fr-FR"/>
        </a:p>
      </dgm:t>
    </dgm:pt>
    <dgm:pt modelId="{D33C34C2-E5A7-4914-ACB5-A336A09C81BE}" type="sibTrans" cxnId="{8958DC70-4E2F-4512-A23F-3FBA3CB8DDB5}">
      <dgm:prSet/>
      <dgm:spPr/>
      <dgm:t>
        <a:bodyPr/>
        <a:lstStyle/>
        <a:p>
          <a:endParaRPr lang="fr-FR"/>
        </a:p>
      </dgm:t>
    </dgm:pt>
    <dgm:pt modelId="{56AC7F50-3490-44FD-8A19-D87987F382C2}" type="pres">
      <dgm:prSet presAssocID="{1660CA18-CD56-4EAA-9FFC-3566FE62A47A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187E1AA5-DA08-4BC7-9F39-78EC9402F271}" type="pres">
      <dgm:prSet presAssocID="{44174EF5-A514-413B-B206-1199893F5163}" presName="Accent1" presStyleCnt="0"/>
      <dgm:spPr/>
    </dgm:pt>
    <dgm:pt modelId="{A580AC9E-2182-4A52-AAC0-408D99503A6C}" type="pres">
      <dgm:prSet presAssocID="{44174EF5-A514-413B-B206-1199893F5163}" presName="Accent" presStyleLbl="node1" presStyleIdx="0" presStyleCnt="4" custLinFactNeighborX="14" custLinFactNeighborY="-804"/>
      <dgm:spPr/>
    </dgm:pt>
    <dgm:pt modelId="{8DDEC7EE-2351-41CE-A702-0A8BF98343FB}" type="pres">
      <dgm:prSet presAssocID="{44174EF5-A514-413B-B206-1199893F5163}" presName="Parent1" presStyleLbl="revTx" presStyleIdx="0" presStyleCnt="4" custScaleX="15352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6A4F9CE-B64F-4DFE-973D-A674E7900F83}" type="pres">
      <dgm:prSet presAssocID="{B4B72D15-288A-4B15-891E-271656B1F1E4}" presName="Accent2" presStyleCnt="0"/>
      <dgm:spPr/>
    </dgm:pt>
    <dgm:pt modelId="{E986E869-36CD-4346-B796-7B8AA9A225E0}" type="pres">
      <dgm:prSet presAssocID="{B4B72D15-288A-4B15-891E-271656B1F1E4}" presName="Accent" presStyleLbl="node1" presStyleIdx="1" presStyleCnt="4"/>
      <dgm:spPr/>
    </dgm:pt>
    <dgm:pt modelId="{C7311B3B-8E3D-48B9-BD41-2C5A6170DBAA}" type="pres">
      <dgm:prSet presAssocID="{B4B72D15-288A-4B15-891E-271656B1F1E4}" presName="Parent2" presStyleLbl="revTx" presStyleIdx="1" presStyleCnt="4" custScaleX="15600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D514D29-443C-4D5C-B052-6DE100ABC671}" type="pres">
      <dgm:prSet presAssocID="{3BE3B0FA-EE0C-4BDB-8E57-0C1781CDE543}" presName="Accent3" presStyleCnt="0"/>
      <dgm:spPr/>
    </dgm:pt>
    <dgm:pt modelId="{5DB9CF07-F01F-4B68-BF76-7135AB5A3DAB}" type="pres">
      <dgm:prSet presAssocID="{3BE3B0FA-EE0C-4BDB-8E57-0C1781CDE543}" presName="Accent" presStyleLbl="node1" presStyleIdx="2" presStyleCnt="4"/>
      <dgm:spPr/>
    </dgm:pt>
    <dgm:pt modelId="{03504C89-E237-46E4-A829-402E704E5DD8}" type="pres">
      <dgm:prSet presAssocID="{3BE3B0FA-EE0C-4BDB-8E57-0C1781CDE543}" presName="Parent3" presStyleLbl="revTx" presStyleIdx="2" presStyleCnt="4" custScaleX="15352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411C5EE-44E3-4031-975E-97527F3EA39E}" type="pres">
      <dgm:prSet presAssocID="{79C62B39-9C19-4ED7-A2A0-2B39FC018D6C}" presName="Accent4" presStyleCnt="0"/>
      <dgm:spPr/>
    </dgm:pt>
    <dgm:pt modelId="{47AF1410-089B-4B53-A595-A3F6CF29D442}" type="pres">
      <dgm:prSet presAssocID="{79C62B39-9C19-4ED7-A2A0-2B39FC018D6C}" presName="Accent" presStyleLbl="node1" presStyleIdx="3" presStyleCnt="4"/>
      <dgm:spPr/>
    </dgm:pt>
    <dgm:pt modelId="{B0BC5DAE-AB40-4C16-B43A-FDAB76FE89C7}" type="pres">
      <dgm:prSet presAssocID="{79C62B39-9C19-4ED7-A2A0-2B39FC018D6C}" presName="Parent4" presStyleLbl="revTx" presStyleIdx="3" presStyleCnt="4" custScaleX="13813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FEAF0FE-3637-4250-926E-9632C9A42C38}" type="presOf" srcId="{1660CA18-CD56-4EAA-9FFC-3566FE62A47A}" destId="{56AC7F50-3490-44FD-8A19-D87987F382C2}" srcOrd="0" destOrd="0" presId="urn:microsoft.com/office/officeart/2009/layout/CircleArrowProcess"/>
    <dgm:cxn modelId="{8958DC70-4E2F-4512-A23F-3FBA3CB8DDB5}" srcId="{1660CA18-CD56-4EAA-9FFC-3566FE62A47A}" destId="{79C62B39-9C19-4ED7-A2A0-2B39FC018D6C}" srcOrd="3" destOrd="0" parTransId="{F13212BB-C57D-4900-8131-F341D92516E6}" sibTransId="{D33C34C2-E5A7-4914-ACB5-A336A09C81BE}"/>
    <dgm:cxn modelId="{73F4131C-85ED-4038-9615-DDA3681F17EE}" srcId="{1660CA18-CD56-4EAA-9FFC-3566FE62A47A}" destId="{44174EF5-A514-413B-B206-1199893F5163}" srcOrd="0" destOrd="0" parTransId="{C1E58DC6-AFA5-45BF-9891-19140D492ED6}" sibTransId="{3D54BCA4-FC60-49A5-927C-CB776733196B}"/>
    <dgm:cxn modelId="{A49F7FF8-0CFC-4036-AAD3-8DD328972151}" type="presOf" srcId="{79C62B39-9C19-4ED7-A2A0-2B39FC018D6C}" destId="{B0BC5DAE-AB40-4C16-B43A-FDAB76FE89C7}" srcOrd="0" destOrd="0" presId="urn:microsoft.com/office/officeart/2009/layout/CircleArrowProcess"/>
    <dgm:cxn modelId="{9580C892-41AD-4A43-9E3E-536DE67625CB}" type="presOf" srcId="{B4B72D15-288A-4B15-891E-271656B1F1E4}" destId="{C7311B3B-8E3D-48B9-BD41-2C5A6170DBAA}" srcOrd="0" destOrd="0" presId="urn:microsoft.com/office/officeart/2009/layout/CircleArrowProcess"/>
    <dgm:cxn modelId="{9C2BB44A-AFE4-4C5B-8169-C99C160D1235}" srcId="{1660CA18-CD56-4EAA-9FFC-3566FE62A47A}" destId="{B4B72D15-288A-4B15-891E-271656B1F1E4}" srcOrd="1" destOrd="0" parTransId="{A8D8E12E-96A4-4E9C-9FB6-572F7DF53051}" sibTransId="{1BD549F5-280E-45D5-83D2-7FDDCC84191D}"/>
    <dgm:cxn modelId="{D09D98EC-AF1F-4A27-B338-FBE201C0644C}" type="presOf" srcId="{44174EF5-A514-413B-B206-1199893F5163}" destId="{8DDEC7EE-2351-41CE-A702-0A8BF98343FB}" srcOrd="0" destOrd="0" presId="urn:microsoft.com/office/officeart/2009/layout/CircleArrowProcess"/>
    <dgm:cxn modelId="{B8F3A0FD-84F5-4A5A-8D61-561299A0525D}" type="presOf" srcId="{3BE3B0FA-EE0C-4BDB-8E57-0C1781CDE543}" destId="{03504C89-E237-46E4-A829-402E704E5DD8}" srcOrd="0" destOrd="0" presId="urn:microsoft.com/office/officeart/2009/layout/CircleArrowProcess"/>
    <dgm:cxn modelId="{0C660882-8FC3-4FA6-BC21-00871CA1B204}" srcId="{1660CA18-CD56-4EAA-9FFC-3566FE62A47A}" destId="{3BE3B0FA-EE0C-4BDB-8E57-0C1781CDE543}" srcOrd="2" destOrd="0" parTransId="{A23F4312-7C5C-46B2-B411-8CEEF8EA4D73}" sibTransId="{639507E1-6FD7-4584-A8CF-189596A6228A}"/>
    <dgm:cxn modelId="{D31D670C-4E46-41D4-AC48-FCFD41CA5A2D}" type="presParOf" srcId="{56AC7F50-3490-44FD-8A19-D87987F382C2}" destId="{187E1AA5-DA08-4BC7-9F39-78EC9402F271}" srcOrd="0" destOrd="0" presId="urn:microsoft.com/office/officeart/2009/layout/CircleArrowProcess"/>
    <dgm:cxn modelId="{57F05FD5-477E-4B8E-8DB0-B21AC2885944}" type="presParOf" srcId="{187E1AA5-DA08-4BC7-9F39-78EC9402F271}" destId="{A580AC9E-2182-4A52-AAC0-408D99503A6C}" srcOrd="0" destOrd="0" presId="urn:microsoft.com/office/officeart/2009/layout/CircleArrowProcess"/>
    <dgm:cxn modelId="{0D7EC6B4-FE58-49A6-855F-7B57AFF54083}" type="presParOf" srcId="{56AC7F50-3490-44FD-8A19-D87987F382C2}" destId="{8DDEC7EE-2351-41CE-A702-0A8BF98343FB}" srcOrd="1" destOrd="0" presId="urn:microsoft.com/office/officeart/2009/layout/CircleArrowProcess"/>
    <dgm:cxn modelId="{22040AFD-0A59-4636-9AF6-0F1A423451E2}" type="presParOf" srcId="{56AC7F50-3490-44FD-8A19-D87987F382C2}" destId="{F6A4F9CE-B64F-4DFE-973D-A674E7900F83}" srcOrd="2" destOrd="0" presId="urn:microsoft.com/office/officeart/2009/layout/CircleArrowProcess"/>
    <dgm:cxn modelId="{AD720095-3F9A-4811-B957-1307112C4084}" type="presParOf" srcId="{F6A4F9CE-B64F-4DFE-973D-A674E7900F83}" destId="{E986E869-36CD-4346-B796-7B8AA9A225E0}" srcOrd="0" destOrd="0" presId="urn:microsoft.com/office/officeart/2009/layout/CircleArrowProcess"/>
    <dgm:cxn modelId="{F3D50086-2915-48D1-9CD8-DA73B51ABE52}" type="presParOf" srcId="{56AC7F50-3490-44FD-8A19-D87987F382C2}" destId="{C7311B3B-8E3D-48B9-BD41-2C5A6170DBAA}" srcOrd="3" destOrd="0" presId="urn:microsoft.com/office/officeart/2009/layout/CircleArrowProcess"/>
    <dgm:cxn modelId="{05F7758E-1E52-4D58-875B-0609B97170D6}" type="presParOf" srcId="{56AC7F50-3490-44FD-8A19-D87987F382C2}" destId="{7D514D29-443C-4D5C-B052-6DE100ABC671}" srcOrd="4" destOrd="0" presId="urn:microsoft.com/office/officeart/2009/layout/CircleArrowProcess"/>
    <dgm:cxn modelId="{2190D57A-D8BD-4F4E-9007-B20F9C51E420}" type="presParOf" srcId="{7D514D29-443C-4D5C-B052-6DE100ABC671}" destId="{5DB9CF07-F01F-4B68-BF76-7135AB5A3DAB}" srcOrd="0" destOrd="0" presId="urn:microsoft.com/office/officeart/2009/layout/CircleArrowProcess"/>
    <dgm:cxn modelId="{283F4A87-C698-481D-8157-3FAD2BD9B88E}" type="presParOf" srcId="{56AC7F50-3490-44FD-8A19-D87987F382C2}" destId="{03504C89-E237-46E4-A829-402E704E5DD8}" srcOrd="5" destOrd="0" presId="urn:microsoft.com/office/officeart/2009/layout/CircleArrowProcess"/>
    <dgm:cxn modelId="{0EC1F344-82DE-48DE-8AEC-EAE5D7715224}" type="presParOf" srcId="{56AC7F50-3490-44FD-8A19-D87987F382C2}" destId="{B411C5EE-44E3-4031-975E-97527F3EA39E}" srcOrd="6" destOrd="0" presId="urn:microsoft.com/office/officeart/2009/layout/CircleArrowProcess"/>
    <dgm:cxn modelId="{2CAC8840-B974-43EF-9EEA-98FCDB8DF64A}" type="presParOf" srcId="{B411C5EE-44E3-4031-975E-97527F3EA39E}" destId="{47AF1410-089B-4B53-A595-A3F6CF29D442}" srcOrd="0" destOrd="0" presId="urn:microsoft.com/office/officeart/2009/layout/CircleArrowProcess"/>
    <dgm:cxn modelId="{3E2C5AF1-226E-49F9-90DA-2037FBDE7FB0}" type="presParOf" srcId="{56AC7F50-3490-44FD-8A19-D87987F382C2}" destId="{B0BC5DAE-AB40-4C16-B43A-FDAB76FE89C7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E47AFC-65FE-4D67-B68A-9F4CD4D9E0CA}">
      <dsp:nvSpPr>
        <dsp:cNvPr id="0" name=""/>
        <dsp:cNvSpPr/>
      </dsp:nvSpPr>
      <dsp:spPr>
        <a:xfrm>
          <a:off x="1082688" y="206597"/>
          <a:ext cx="1310087" cy="6550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err="1">
              <a:latin typeface="Trebuchet MS" panose="020B0603020202020204"/>
            </a:rPr>
            <a:t>Nutriscore</a:t>
          </a:r>
          <a:endParaRPr lang="en-US" sz="1800" b="1" kern="1200" dirty="0"/>
        </a:p>
      </dsp:txBody>
      <dsp:txXfrm>
        <a:off x="1101874" y="225783"/>
        <a:ext cx="1271715" cy="616671"/>
      </dsp:txXfrm>
    </dsp:sp>
    <dsp:sp modelId="{FED4EDD1-2B33-4E88-9FF4-26865F703F76}">
      <dsp:nvSpPr>
        <dsp:cNvPr id="0" name=""/>
        <dsp:cNvSpPr/>
      </dsp:nvSpPr>
      <dsp:spPr>
        <a:xfrm rot="3600000">
          <a:off x="1937210" y="1356399"/>
          <a:ext cx="682896" cy="22926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005990" y="1402252"/>
        <a:ext cx="545337" cy="137559"/>
      </dsp:txXfrm>
    </dsp:sp>
    <dsp:sp modelId="{5C1AFFC3-16FA-4040-ABDC-971FC7BAB185}">
      <dsp:nvSpPr>
        <dsp:cNvPr id="0" name=""/>
        <dsp:cNvSpPr/>
      </dsp:nvSpPr>
      <dsp:spPr>
        <a:xfrm>
          <a:off x="2164542" y="2080423"/>
          <a:ext cx="1310087" cy="6550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latin typeface="Trebuchet MS" panose="020B0603020202020204"/>
            </a:rPr>
            <a:t>PNNS categories</a:t>
          </a:r>
          <a:endParaRPr lang="en-US" sz="1800" b="1" kern="1200" dirty="0"/>
        </a:p>
      </dsp:txBody>
      <dsp:txXfrm>
        <a:off x="2183728" y="2099609"/>
        <a:ext cx="1271715" cy="616671"/>
      </dsp:txXfrm>
    </dsp:sp>
    <dsp:sp modelId="{1A078927-6BD5-4F2E-8C51-7CEF3B69AAEF}">
      <dsp:nvSpPr>
        <dsp:cNvPr id="0" name=""/>
        <dsp:cNvSpPr/>
      </dsp:nvSpPr>
      <dsp:spPr>
        <a:xfrm rot="10800000">
          <a:off x="1396283" y="2293312"/>
          <a:ext cx="682896" cy="22926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1465062" y="2339165"/>
        <a:ext cx="545337" cy="137559"/>
      </dsp:txXfrm>
    </dsp:sp>
    <dsp:sp modelId="{1DBDF525-6A5B-4550-B214-CAF8E7DD30DB}">
      <dsp:nvSpPr>
        <dsp:cNvPr id="0" name=""/>
        <dsp:cNvSpPr/>
      </dsp:nvSpPr>
      <dsp:spPr>
        <a:xfrm>
          <a:off x="834" y="2080423"/>
          <a:ext cx="1310087" cy="6550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latin typeface="Trebuchet MS" panose="020B0603020202020204"/>
            </a:rPr>
            <a:t>Nutrients</a:t>
          </a:r>
        </a:p>
      </dsp:txBody>
      <dsp:txXfrm>
        <a:off x="20020" y="2099609"/>
        <a:ext cx="1271715" cy="616671"/>
      </dsp:txXfrm>
    </dsp:sp>
    <dsp:sp modelId="{90AF7502-E707-4FAE-A2AE-CE2FAF8964D7}">
      <dsp:nvSpPr>
        <dsp:cNvPr id="0" name=""/>
        <dsp:cNvSpPr/>
      </dsp:nvSpPr>
      <dsp:spPr>
        <a:xfrm rot="18000000">
          <a:off x="855356" y="1356399"/>
          <a:ext cx="682896" cy="22926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924136" y="1402252"/>
        <a:ext cx="545337" cy="1375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80AC9E-2182-4A52-AAC0-408D99503A6C}">
      <dsp:nvSpPr>
        <dsp:cNvPr id="0" name=""/>
        <dsp:cNvSpPr/>
      </dsp:nvSpPr>
      <dsp:spPr>
        <a:xfrm>
          <a:off x="1945559" y="-9967"/>
          <a:ext cx="1239672" cy="123979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DEC7EE-2351-41CE-A702-0A8BF98343FB}">
      <dsp:nvSpPr>
        <dsp:cNvPr id="0" name=""/>
        <dsp:cNvSpPr/>
      </dsp:nvSpPr>
      <dsp:spPr>
        <a:xfrm>
          <a:off x="2033948" y="448773"/>
          <a:ext cx="1062083" cy="345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Nutrients</a:t>
          </a:r>
          <a:endParaRPr lang="fr-FR" sz="1400" kern="1200" dirty="0"/>
        </a:p>
      </dsp:txBody>
      <dsp:txXfrm>
        <a:off x="2033948" y="448773"/>
        <a:ext cx="1062083" cy="345868"/>
      </dsp:txXfrm>
    </dsp:sp>
    <dsp:sp modelId="{E986E869-36CD-4346-B796-7B8AA9A225E0}">
      <dsp:nvSpPr>
        <dsp:cNvPr id="0" name=""/>
        <dsp:cNvSpPr/>
      </dsp:nvSpPr>
      <dsp:spPr>
        <a:xfrm>
          <a:off x="1600994" y="712448"/>
          <a:ext cx="1239672" cy="123979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11B3B-8E3D-48B9-BD41-2C5A6170DBAA}">
      <dsp:nvSpPr>
        <dsp:cNvPr id="0" name=""/>
        <dsp:cNvSpPr/>
      </dsp:nvSpPr>
      <dsp:spPr>
        <a:xfrm>
          <a:off x="1679571" y="1162537"/>
          <a:ext cx="1079261" cy="345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Products</a:t>
          </a:r>
          <a:endParaRPr lang="fr-FR" sz="1400" kern="1200" dirty="0"/>
        </a:p>
      </dsp:txBody>
      <dsp:txXfrm>
        <a:off x="1679571" y="1162537"/>
        <a:ext cx="1079261" cy="345868"/>
      </dsp:txXfrm>
    </dsp:sp>
    <dsp:sp modelId="{5DB9CF07-F01F-4B68-BF76-7135AB5A3DAB}">
      <dsp:nvSpPr>
        <dsp:cNvPr id="0" name=""/>
        <dsp:cNvSpPr/>
      </dsp:nvSpPr>
      <dsp:spPr>
        <a:xfrm>
          <a:off x="1945386" y="1427527"/>
          <a:ext cx="1239672" cy="1239798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504C89-E237-46E4-A829-402E704E5DD8}">
      <dsp:nvSpPr>
        <dsp:cNvPr id="0" name=""/>
        <dsp:cNvSpPr/>
      </dsp:nvSpPr>
      <dsp:spPr>
        <a:xfrm>
          <a:off x="2033948" y="1876301"/>
          <a:ext cx="1062083" cy="345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PNNS Categories</a:t>
          </a:r>
          <a:endParaRPr lang="fr-FR" sz="1200" kern="1200" dirty="0"/>
        </a:p>
      </dsp:txBody>
      <dsp:txXfrm>
        <a:off x="2033948" y="1876301"/>
        <a:ext cx="1062083" cy="345868"/>
      </dsp:txXfrm>
    </dsp:sp>
    <dsp:sp modelId="{47AF1410-089B-4B53-A595-A3F6CF29D442}">
      <dsp:nvSpPr>
        <dsp:cNvPr id="0" name=""/>
        <dsp:cNvSpPr/>
      </dsp:nvSpPr>
      <dsp:spPr>
        <a:xfrm>
          <a:off x="1689359" y="2222169"/>
          <a:ext cx="1065034" cy="1065549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BC5DAE-AB40-4C16-B43A-FDAB76FE89C7}">
      <dsp:nvSpPr>
        <dsp:cNvPr id="0" name=""/>
        <dsp:cNvSpPr/>
      </dsp:nvSpPr>
      <dsp:spPr>
        <a:xfrm>
          <a:off x="1741398" y="2590065"/>
          <a:ext cx="955607" cy="345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Nutriscore</a:t>
          </a:r>
          <a:endParaRPr lang="fr-FR" sz="1200" kern="1200" dirty="0"/>
        </a:p>
      </dsp:txBody>
      <dsp:txXfrm>
        <a:off x="1741398" y="2590065"/>
        <a:ext cx="955607" cy="3458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FA708-23F5-414F-9D15-73C30E6731CC}" type="datetimeFigureOut">
              <a:rPr lang="en-GB" smtClean="0"/>
              <a:t>04/09/2021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59EEB-C5A6-4C3E-A62A-CAD89AAA56B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43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59EEB-C5A6-4C3E-A62A-CAD89AAA56B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657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59EEB-C5A6-4C3E-A62A-CAD89AAA56B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874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59EEB-C5A6-4C3E-A62A-CAD89AAA56B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513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59EEB-C5A6-4C3E-A62A-CAD89AAA56B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40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59EEB-C5A6-4C3E-A62A-CAD89AAA56B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454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59EEB-C5A6-4C3E-A62A-CAD89AAA56B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711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E03E6-EAC1-4C11-BDA5-EE1130A09993}" type="datetime1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7262-56CF-4BEA-A29D-F5ECAC77AFD3}" type="datetime1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8699C-61EF-44EE-BEC5-CE0778EDCF09}" type="datetime1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3F3EC-DD9B-4BCB-B119-E82A254E8710}" type="datetime1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A4BAB-BAF1-4977-9A25-16E4ACAE60F6}" type="datetime1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1686A-FA36-43C5-BF8C-DEB2FD6E7B9A}" type="datetime1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9E00-D1DB-4824-9209-E2835219E8E3}" type="datetime1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30E1-F1D8-4BED-A364-3A9CEA59D00D}" type="datetime1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F947-12A1-4E32-BC02-5629094B2B47}" type="datetime1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A49F2-6671-490D-8F8A-D1D5B6F7CB8A}" type="datetime1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7FB-CC18-434F-B041-ACAE83D55583}" type="datetime1">
              <a:rPr lang="en-US" smtClean="0"/>
              <a:t>9/4/2021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A3EF-4BCA-4431-8F42-46EDF39ACEEF}" type="datetime1">
              <a:rPr lang="en-US" smtClean="0"/>
              <a:t>9/4/2021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96F4C-7D1B-493D-82E3-69F23383E538}" type="datetime1">
              <a:rPr lang="en-US" smtClean="0"/>
              <a:t>9/4/2021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8C6E6-9E00-4431-8010-0FF918CE9974}" type="datetime1">
              <a:rPr lang="en-US" smtClean="0"/>
              <a:t>9/4/2021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2E73E-365E-4758-917F-E616B2D68306}" type="datetime1">
              <a:rPr lang="en-US" smtClean="0"/>
              <a:t>9/4/2021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9413-29E6-47C1-B028-9FC3BEB4C824}" type="datetime1">
              <a:rPr lang="en-US" smtClean="0"/>
              <a:t>9/4/2021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DCC88-22E6-4F3E-B061-6A8AEB630216}" type="datetime1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378040"/>
            <a:ext cx="7766936" cy="901522"/>
          </a:xfrm>
        </p:spPr>
        <p:txBody>
          <a:bodyPr/>
          <a:lstStyle/>
          <a:p>
            <a:pPr algn="ctr"/>
            <a:r>
              <a:rPr lang="en-GB" b="1" dirty="0"/>
              <a:t>OC - Project </a:t>
            </a:r>
            <a:r>
              <a:rPr lang="en-GB" b="1" dirty="0" smtClean="0"/>
              <a:t>4</a:t>
            </a:r>
            <a:endParaRPr lang="en-GB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563" y="2698552"/>
            <a:ext cx="9787943" cy="3349823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 smtClean="0"/>
              <a:t>Prediction of CO2 Emissions from Seattle</a:t>
            </a:r>
          </a:p>
          <a:p>
            <a:pPr algn="ctr"/>
            <a:endParaRPr lang="en-GB" sz="3200" b="1" dirty="0"/>
          </a:p>
          <a:p>
            <a:pPr algn="ctr"/>
            <a:r>
              <a:rPr lang="en-GB" sz="3200" b="1" dirty="0"/>
              <a:t>Exploratory Data Analysis</a:t>
            </a:r>
          </a:p>
          <a:p>
            <a:pPr algn="ctr"/>
            <a:r>
              <a:rPr lang="en-GB" sz="3200" b="1" dirty="0"/>
              <a:t>Of a </a:t>
            </a:r>
          </a:p>
          <a:p>
            <a:pPr algn="ctr"/>
            <a:r>
              <a:rPr lang="en-GB" sz="3200" b="1" dirty="0"/>
              <a:t>Food Database</a:t>
            </a:r>
          </a:p>
          <a:p>
            <a:pPr algn="ctr"/>
            <a:endParaRPr lang="en-GB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77778" y="6229611"/>
            <a:ext cx="280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>
                <a:solidFill>
                  <a:schemeClr val="tx1">
                    <a:lumMod val="50000"/>
                    <a:lumOff val="50000"/>
                  </a:schemeClr>
                </a:solidFill>
              </a:rPr>
              <a:t>Stephane Lanchec</a:t>
            </a:r>
          </a:p>
        </p:txBody>
      </p:sp>
    </p:spTree>
    <p:extLst>
      <p:ext uri="{BB962C8B-B14F-4D97-AF65-F5344CB8AC3E}">
        <p14:creationId xmlns:p14="http://schemas.microsoft.com/office/powerpoint/2010/main" val="3749627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045"/>
          </a:xfrm>
        </p:spPr>
        <p:txBody>
          <a:bodyPr/>
          <a:lstStyle/>
          <a:p>
            <a:r>
              <a:rPr lang="en-GB" b="1"/>
              <a:t>Products scoring and grading overview</a:t>
            </a:r>
          </a:p>
        </p:txBody>
      </p:sp>
      <p:pic>
        <p:nvPicPr>
          <p:cNvPr id="3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56F8D5C-B294-41EA-BE38-CFDFC6383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28" y="1736958"/>
            <a:ext cx="3665404" cy="17698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4EED4F-1CEF-4979-8BF0-F91EC6E67483}"/>
              </a:ext>
            </a:extLst>
          </p:cNvPr>
          <p:cNvSpPr txBox="1"/>
          <p:nvPr/>
        </p:nvSpPr>
        <p:spPr>
          <a:xfrm>
            <a:off x="6581053" y="4482144"/>
            <a:ext cx="346502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endParaRPr lang="en-US" dirty="0"/>
          </a:p>
          <a:p>
            <a:pPr marL="285750" indent="-285750">
              <a:buFont typeface="Wingdings"/>
              <a:buChar char="Ø"/>
            </a:pPr>
            <a:r>
              <a:rPr lang="en-US" dirty="0"/>
              <a:t>Relationship between </a:t>
            </a:r>
            <a:r>
              <a:rPr lang="en-US" dirty="0" err="1"/>
              <a:t>NutriScore</a:t>
            </a:r>
            <a:r>
              <a:rPr lang="en-US" dirty="0"/>
              <a:t> and </a:t>
            </a:r>
            <a:r>
              <a:rPr lang="en-US" dirty="0" err="1"/>
              <a:t>NutriGrade</a:t>
            </a:r>
            <a:r>
              <a:rPr lang="en-US" dirty="0"/>
              <a:t> in the database</a:t>
            </a:r>
          </a:p>
          <a:p>
            <a:pPr algn="l"/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1B5ECF3-DD40-47D3-8D80-0C04A0294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30" t="39446" r="24766" b="12638"/>
          <a:stretch/>
        </p:blipFill>
        <p:spPr>
          <a:xfrm>
            <a:off x="5453271" y="1724833"/>
            <a:ext cx="4444241" cy="267950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053B9C7-28FF-44BC-A9CF-552838CD21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07" t="31250" r="35156" b="31111"/>
          <a:stretch/>
        </p:blipFill>
        <p:spPr>
          <a:xfrm>
            <a:off x="1307724" y="4034945"/>
            <a:ext cx="4686300" cy="258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62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045"/>
          </a:xfrm>
        </p:spPr>
        <p:txBody>
          <a:bodyPr/>
          <a:lstStyle/>
          <a:p>
            <a:r>
              <a:rPr lang="en-GB" b="1"/>
              <a:t>Products scoring and grading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4EED4F-1CEF-4979-8BF0-F91EC6E67483}"/>
              </a:ext>
            </a:extLst>
          </p:cNvPr>
          <p:cNvSpPr txBox="1"/>
          <p:nvPr/>
        </p:nvSpPr>
        <p:spPr>
          <a:xfrm>
            <a:off x="2188715" y="5786735"/>
            <a:ext cx="650523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dirty="0"/>
              <a:t>Database governed by D grade products</a:t>
            </a:r>
          </a:p>
          <a:p>
            <a:pPr marL="285750" indent="-285750">
              <a:buFont typeface="Wingdings"/>
              <a:buChar char="Ø"/>
            </a:pPr>
            <a:r>
              <a:rPr lang="en-US" dirty="0" err="1"/>
              <a:t>Nutriscore</a:t>
            </a:r>
            <a:r>
              <a:rPr lang="en-US" dirty="0"/>
              <a:t> in range with </a:t>
            </a:r>
            <a:r>
              <a:rPr lang="en-US" dirty="0" err="1"/>
              <a:t>NutriGrade</a:t>
            </a:r>
            <a:endParaRPr lang="en-US" dirty="0"/>
          </a:p>
          <a:p>
            <a:pPr algn="l"/>
            <a:endParaRPr lang="en-US" dirty="0"/>
          </a:p>
        </p:txBody>
      </p:sp>
      <p:pic>
        <p:nvPicPr>
          <p:cNvPr id="43" name="Picture 43">
            <a:extLst>
              <a:ext uri="{FF2B5EF4-FFF2-40B4-BE49-F238E27FC236}">
                <a16:creationId xmlns:a16="http://schemas.microsoft.com/office/drawing/2014/main" id="{97EA6E85-D222-4899-B72D-835A63922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04" t="26015" r="27595" b="23158"/>
          <a:stretch/>
        </p:blipFill>
        <p:spPr>
          <a:xfrm>
            <a:off x="258234" y="1752599"/>
            <a:ext cx="8758884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61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2530"/>
          </a:xfrm>
        </p:spPr>
        <p:txBody>
          <a:bodyPr/>
          <a:lstStyle/>
          <a:p>
            <a:r>
              <a:rPr lang="en-GB" b="1"/>
              <a:t>Products Categories Overview</a:t>
            </a: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2FCCED-3F04-43C1-8206-49C22D9E5D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01" t="30769" r="44742" b="12821"/>
          <a:stretch/>
        </p:blipFill>
        <p:spPr>
          <a:xfrm>
            <a:off x="167667" y="1496774"/>
            <a:ext cx="5376723" cy="3515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042BAF-5506-4066-9702-4D5B44E5F51F}"/>
              </a:ext>
            </a:extLst>
          </p:cNvPr>
          <p:cNvSpPr txBox="1"/>
          <p:nvPr/>
        </p:nvSpPr>
        <p:spPr>
          <a:xfrm>
            <a:off x="561278" y="5123985"/>
            <a:ext cx="5531004" cy="18937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600" dirty="0"/>
              <a:t>Products are classified into 10 main categories PNNS 1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600" dirty="0"/>
              <a:t>Most products are Sugary snacks or Fish Meat Eggs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600" dirty="0"/>
              <a:t>Each PNNS 1 category is divided into some of the 39 subcategories from PNNS 2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084EB6-2B73-429B-BBD6-FB09E1FE1601}"/>
              </a:ext>
            </a:extLst>
          </p:cNvPr>
          <p:cNvSpPr txBox="1"/>
          <p:nvPr/>
        </p:nvSpPr>
        <p:spPr>
          <a:xfrm>
            <a:off x="7729421" y="1484738"/>
            <a:ext cx="98688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/>
              <a:t>PNNS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A64685-ABE6-4CAC-B869-AE21197896C9}"/>
              </a:ext>
            </a:extLst>
          </p:cNvPr>
          <p:cNvSpPr txBox="1"/>
          <p:nvPr/>
        </p:nvSpPr>
        <p:spPr>
          <a:xfrm>
            <a:off x="7362152" y="6134565"/>
            <a:ext cx="289932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 b="1" dirty="0"/>
              <a:t>.</a:t>
            </a:r>
          </a:p>
          <a:p>
            <a:r>
              <a:rPr lang="en-US" sz="1050" b="1" dirty="0"/>
              <a:t>.</a:t>
            </a:r>
          </a:p>
          <a:p>
            <a:r>
              <a:rPr lang="en-US" sz="1050" b="1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3DF50-72DE-418B-9F1D-F3E6953CCDD8}"/>
              </a:ext>
            </a:extLst>
          </p:cNvPr>
          <p:cNvSpPr txBox="1"/>
          <p:nvPr/>
        </p:nvSpPr>
        <p:spPr>
          <a:xfrm>
            <a:off x="8941478" y="3500575"/>
            <a:ext cx="187898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39 subcategories PNNS 2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F68115C-C174-456B-9FC5-8511E083E0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214" t="21825" r="38071" b="13651"/>
          <a:stretch/>
        </p:blipFill>
        <p:spPr>
          <a:xfrm>
            <a:off x="6697221" y="1749712"/>
            <a:ext cx="2281645" cy="442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95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2AF71-C5B3-4A9A-8E49-9F3CC1B1F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2539"/>
          </a:xfrm>
        </p:spPr>
        <p:txBody>
          <a:bodyPr/>
          <a:lstStyle/>
          <a:p>
            <a:r>
              <a:rPr lang="en-US" b="1" dirty="0"/>
              <a:t>Nutrients distribution overview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47F2962-DBAA-4B2D-9CAF-F4033429636F}"/>
              </a:ext>
            </a:extLst>
          </p:cNvPr>
          <p:cNvGrpSpPr/>
          <p:nvPr/>
        </p:nvGrpSpPr>
        <p:grpSpPr>
          <a:xfrm>
            <a:off x="677334" y="1420638"/>
            <a:ext cx="6645105" cy="3551339"/>
            <a:chOff x="677334" y="1695847"/>
            <a:chExt cx="6645105" cy="3551339"/>
          </a:xfrm>
        </p:grpSpPr>
        <p:pic>
          <p:nvPicPr>
            <p:cNvPr id="6" name="Picture 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21B22726-8BDD-419E-B579-3155032802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913" t="38658" r="48868" b="24000"/>
            <a:stretch/>
          </p:blipFill>
          <p:spPr>
            <a:xfrm>
              <a:off x="677334" y="2078188"/>
              <a:ext cx="6645105" cy="3168998"/>
            </a:xfrm>
            <a:prstGeom prst="rect">
              <a:avLst/>
            </a:prstGeom>
          </p:spPr>
        </p:pic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1B9462A7-6B1B-4244-8125-D4785EC6C9BE}"/>
                </a:ext>
              </a:extLst>
            </p:cNvPr>
            <p:cNvSpPr/>
            <p:nvPr/>
          </p:nvSpPr>
          <p:spPr>
            <a:xfrm rot="16200000">
              <a:off x="1007616" y="2632229"/>
              <a:ext cx="1029810" cy="3639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5E9B88B-6275-4043-AF34-168371CB8B5A}"/>
                </a:ext>
              </a:extLst>
            </p:cNvPr>
            <p:cNvSpPr/>
            <p:nvPr/>
          </p:nvSpPr>
          <p:spPr>
            <a:xfrm rot="16200000">
              <a:off x="3552426" y="3245897"/>
              <a:ext cx="2057400" cy="3639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038321AD-006B-4B42-ACE0-1034FE4EA029}"/>
                </a:ext>
              </a:extLst>
            </p:cNvPr>
            <p:cNvSpPr/>
            <p:nvPr/>
          </p:nvSpPr>
          <p:spPr>
            <a:xfrm rot="16200000">
              <a:off x="3136209" y="2799009"/>
              <a:ext cx="1363370" cy="3639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588AC12D-820F-4D58-83AE-7FCA5B06EC09}"/>
                </a:ext>
              </a:extLst>
            </p:cNvPr>
            <p:cNvSpPr/>
            <p:nvPr/>
          </p:nvSpPr>
          <p:spPr>
            <a:xfrm rot="16200000">
              <a:off x="4576439" y="2885242"/>
              <a:ext cx="1535837" cy="3639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94B3E3A-6F56-4FCF-BF1E-C963D0ACB3C6}"/>
                </a:ext>
              </a:extLst>
            </p:cNvPr>
            <p:cNvSpPr/>
            <p:nvPr/>
          </p:nvSpPr>
          <p:spPr>
            <a:xfrm rot="16200000">
              <a:off x="1871924" y="3660835"/>
              <a:ext cx="827655" cy="3639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F3B0C2B-42BB-4A2F-A3B4-87678C559284}"/>
                </a:ext>
              </a:extLst>
            </p:cNvPr>
            <p:cNvSpPr/>
            <p:nvPr/>
          </p:nvSpPr>
          <p:spPr>
            <a:xfrm rot="16200000">
              <a:off x="6363810" y="3995600"/>
              <a:ext cx="1029810" cy="3639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6483763A-4C3A-48CA-A82B-8F15C02A9DF8}"/>
                </a:ext>
              </a:extLst>
            </p:cNvPr>
            <p:cNvSpPr/>
            <p:nvPr/>
          </p:nvSpPr>
          <p:spPr>
            <a:xfrm rot="16200000">
              <a:off x="5086040" y="3233320"/>
              <a:ext cx="2082555" cy="3639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5AADF33-E384-4F89-8C9B-B9D06ECFC317}"/>
                </a:ext>
              </a:extLst>
            </p:cNvPr>
            <p:cNvSpPr txBox="1"/>
            <p:nvPr/>
          </p:nvSpPr>
          <p:spPr>
            <a:xfrm rot="18933630">
              <a:off x="1244734" y="1695847"/>
              <a:ext cx="6190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Oil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Butter</a:t>
              </a:r>
              <a:endPara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4F5DD07-3DA1-4566-B8C4-4CC86B2861C9}"/>
                </a:ext>
              </a:extLst>
            </p:cNvPr>
            <p:cNvSpPr txBox="1"/>
            <p:nvPr/>
          </p:nvSpPr>
          <p:spPr>
            <a:xfrm rot="18933630">
              <a:off x="5278883" y="2009029"/>
              <a:ext cx="104227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Powder</a:t>
              </a:r>
            </a:p>
            <a:p>
              <a:pPr algn="ctr"/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Protein shake</a:t>
              </a:r>
              <a:endParaRPr lang="fr-F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94DF63B-C0F0-4278-9BD1-73B671751560}"/>
                </a:ext>
              </a:extLst>
            </p:cNvPr>
            <p:cNvSpPr txBox="1"/>
            <p:nvPr/>
          </p:nvSpPr>
          <p:spPr>
            <a:xfrm rot="18933630">
              <a:off x="2909574" y="2376748"/>
              <a:ext cx="816249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Chocolate</a:t>
              </a:r>
            </a:p>
            <a:p>
              <a:pPr algn="ctr"/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Sugar</a:t>
              </a:r>
            </a:p>
            <a:p>
              <a:pPr algn="ctr"/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Jam</a:t>
              </a:r>
              <a:endParaRPr lang="fr-F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D9E2AE2-AD5C-4BD0-8C9C-EF57564DD401}"/>
                </a:ext>
              </a:extLst>
            </p:cNvPr>
            <p:cNvSpPr txBox="1"/>
            <p:nvPr/>
          </p:nvSpPr>
          <p:spPr>
            <a:xfrm rot="18933630">
              <a:off x="2000053" y="2719979"/>
              <a:ext cx="872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Chocolate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Foie gras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Cheese</a:t>
              </a:r>
              <a:endPara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C436E000-C33A-4B67-B73E-3010DEE6C19B}"/>
                </a:ext>
              </a:extLst>
            </p:cNvPr>
            <p:cNvSpPr txBox="1"/>
            <p:nvPr/>
          </p:nvSpPr>
          <p:spPr>
            <a:xfrm rot="18933630">
              <a:off x="6168848" y="2361062"/>
              <a:ext cx="9316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Salt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Stock cube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Soja sauce</a:t>
              </a:r>
              <a:endPara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C46D3E5F-0FFC-451D-B3C1-27802713FE57}"/>
                </a:ext>
              </a:extLst>
            </p:cNvPr>
            <p:cNvSpPr txBox="1"/>
            <p:nvPr/>
          </p:nvSpPr>
          <p:spPr>
            <a:xfrm rot="18933630">
              <a:off x="3821893" y="3419295"/>
              <a:ext cx="7088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Organic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Peas</a:t>
              </a:r>
              <a:endPara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2A6EFADB-86B8-4D59-A1F0-97B7933A238D}"/>
              </a:ext>
            </a:extLst>
          </p:cNvPr>
          <p:cNvSpPr txBox="1"/>
          <p:nvPr/>
        </p:nvSpPr>
        <p:spPr>
          <a:xfrm>
            <a:off x="7718969" y="1535985"/>
            <a:ext cx="2653290" cy="4611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Over 265k products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Focus on 8 nutrients: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Fat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Saturated fat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Carbohydrates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Sugars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Fiber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Proteins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Salt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Sodium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+ energy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CEA6E86-637C-45C2-8F6E-14A36E8DD003}"/>
              </a:ext>
            </a:extLst>
          </p:cNvPr>
          <p:cNvSpPr txBox="1"/>
          <p:nvPr/>
        </p:nvSpPr>
        <p:spPr>
          <a:xfrm>
            <a:off x="1186150" y="5060899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&gt;60</a:t>
            </a:r>
          </a:p>
          <a:p>
            <a:pPr algn="ctr"/>
            <a:r>
              <a:rPr lang="en-US" sz="1200" dirty="0"/>
              <a:t>3,000</a:t>
            </a:r>
            <a:endParaRPr lang="fr-FR" sz="12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771A267-F6D9-4DE8-8549-38B1DBBD78C1}"/>
              </a:ext>
            </a:extLst>
          </p:cNvPr>
          <p:cNvSpPr txBox="1"/>
          <p:nvPr/>
        </p:nvSpPr>
        <p:spPr>
          <a:xfrm>
            <a:off x="2005065" y="5062292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&gt;20</a:t>
            </a:r>
          </a:p>
          <a:p>
            <a:pPr algn="ctr"/>
            <a:r>
              <a:rPr lang="en-US" sz="1200" dirty="0"/>
              <a:t>7,000</a:t>
            </a:r>
            <a:endParaRPr lang="fr-FR" sz="12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0DB2EF3-3F0E-47FB-96FA-812A0146D96B}"/>
              </a:ext>
            </a:extLst>
          </p:cNvPr>
          <p:cNvSpPr txBox="1"/>
          <p:nvPr/>
        </p:nvSpPr>
        <p:spPr>
          <a:xfrm>
            <a:off x="3535824" y="5060899"/>
            <a:ext cx="641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&gt;50</a:t>
            </a:r>
          </a:p>
          <a:p>
            <a:pPr algn="ctr"/>
            <a:r>
              <a:rPr lang="en-US" sz="1200" dirty="0"/>
              <a:t>19,000</a:t>
            </a:r>
            <a:endParaRPr lang="fr-FR" sz="12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825070C-0958-4BB3-8634-AF201DA729B4}"/>
              </a:ext>
            </a:extLst>
          </p:cNvPr>
          <p:cNvSpPr txBox="1"/>
          <p:nvPr/>
        </p:nvSpPr>
        <p:spPr>
          <a:xfrm>
            <a:off x="5144054" y="5060899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&gt;35</a:t>
            </a:r>
          </a:p>
          <a:p>
            <a:pPr algn="ctr"/>
            <a:r>
              <a:rPr lang="en-US" sz="1200" dirty="0"/>
              <a:t>2,300</a:t>
            </a:r>
            <a:endParaRPr lang="fr-FR" sz="12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67DD803-4ABB-4D40-B8C7-9A06D325B210}"/>
              </a:ext>
            </a:extLst>
          </p:cNvPr>
          <p:cNvSpPr txBox="1"/>
          <p:nvPr/>
        </p:nvSpPr>
        <p:spPr>
          <a:xfrm>
            <a:off x="5846007" y="5060899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&gt;5</a:t>
            </a:r>
          </a:p>
          <a:p>
            <a:pPr algn="ctr"/>
            <a:r>
              <a:rPr lang="en-US" sz="1200" dirty="0"/>
              <a:t>7,000</a:t>
            </a:r>
            <a:endParaRPr lang="fr-FR" sz="12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924E81E-6A46-4A07-B16E-B1E011FD7C96}"/>
              </a:ext>
            </a:extLst>
          </p:cNvPr>
          <p:cNvSpPr txBox="1"/>
          <p:nvPr/>
        </p:nvSpPr>
        <p:spPr>
          <a:xfrm>
            <a:off x="4354739" y="5060899"/>
            <a:ext cx="641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&gt;5</a:t>
            </a:r>
          </a:p>
          <a:p>
            <a:pPr algn="ctr"/>
            <a:r>
              <a:rPr lang="en-US" sz="1200" dirty="0"/>
              <a:t>18,000</a:t>
            </a:r>
            <a:endParaRPr lang="fr-FR" sz="12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8B1E7E3-0917-4B94-8DD0-88BE9E64EE47}"/>
              </a:ext>
            </a:extLst>
          </p:cNvPr>
          <p:cNvSpPr txBox="1"/>
          <p:nvPr/>
        </p:nvSpPr>
        <p:spPr>
          <a:xfrm>
            <a:off x="267538" y="5060899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u="sng" dirty="0"/>
              <a:t>Outliers:</a:t>
            </a:r>
          </a:p>
          <a:p>
            <a:pPr algn="ctr"/>
            <a:r>
              <a:rPr lang="en-US" sz="1200" u="sng" dirty="0"/>
              <a:t>Numbers:</a:t>
            </a:r>
            <a:endParaRPr lang="fr-FR" sz="1200" u="sng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D545AB6-B733-4681-8726-F2ABF617E27B}"/>
              </a:ext>
            </a:extLst>
          </p:cNvPr>
          <p:cNvSpPr txBox="1"/>
          <p:nvPr/>
        </p:nvSpPr>
        <p:spPr>
          <a:xfrm>
            <a:off x="1095123" y="5602115"/>
            <a:ext cx="9892452" cy="872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Outliers represent a small fraction of the number of products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products</a:t>
            </a:r>
            <a:r>
              <a:rPr lang="fr-FR" dirty="0"/>
              <a:t> are 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en-US" noProof="1"/>
              <a:t>outliers</a:t>
            </a:r>
            <a:r>
              <a:rPr lang="fr-FR" dirty="0"/>
              <a:t> observations (</a:t>
            </a:r>
            <a:r>
              <a:rPr lang="fr-FR" dirty="0" err="1"/>
              <a:t>sugar</a:t>
            </a:r>
            <a:r>
              <a:rPr lang="fr-FR" dirty="0"/>
              <a:t>=100, </a:t>
            </a:r>
            <a:r>
              <a:rPr lang="fr-FR" dirty="0" err="1"/>
              <a:t>salt</a:t>
            </a:r>
            <a:r>
              <a:rPr lang="fr-FR" dirty="0"/>
              <a:t>=100…), </a:t>
            </a:r>
            <a:r>
              <a:rPr lang="fr-FR" dirty="0" err="1"/>
              <a:t>some</a:t>
            </a:r>
            <a:r>
              <a:rPr lang="fr-FR" dirty="0"/>
              <a:t> are input </a:t>
            </a:r>
            <a:r>
              <a:rPr lang="fr-FR" dirty="0" err="1"/>
              <a:t>errors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8317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7157"/>
          </a:xfrm>
        </p:spPr>
        <p:txBody>
          <a:bodyPr/>
          <a:lstStyle/>
          <a:p>
            <a:r>
              <a:rPr lang="en-GB" b="1" dirty="0"/>
              <a:t>Examples of erroneous data</a:t>
            </a: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E1F5896B-7D57-4991-8246-4670595C6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11868"/>
              </p:ext>
            </p:extLst>
          </p:nvPr>
        </p:nvGraphicFramePr>
        <p:xfrm>
          <a:off x="433375" y="1862532"/>
          <a:ext cx="10940309" cy="30284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1309256945"/>
                    </a:ext>
                  </a:extLst>
                </a:gridCol>
                <a:gridCol w="1025906">
                  <a:extLst>
                    <a:ext uri="{9D8B030D-6E8A-4147-A177-3AD203B41FA5}">
                      <a16:colId xmlns:a16="http://schemas.microsoft.com/office/drawing/2014/main" val="1579090539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437903363"/>
                    </a:ext>
                  </a:extLst>
                </a:gridCol>
                <a:gridCol w="344487">
                  <a:extLst>
                    <a:ext uri="{9D8B030D-6E8A-4147-A177-3AD203B41FA5}">
                      <a16:colId xmlns:a16="http://schemas.microsoft.com/office/drawing/2014/main" val="217983353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433066117"/>
                    </a:ext>
                  </a:extLst>
                </a:gridCol>
                <a:gridCol w="1433513">
                  <a:extLst>
                    <a:ext uri="{9D8B030D-6E8A-4147-A177-3AD203B41FA5}">
                      <a16:colId xmlns:a16="http://schemas.microsoft.com/office/drawing/2014/main" val="1312501028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274447789"/>
                    </a:ext>
                  </a:extLst>
                </a:gridCol>
                <a:gridCol w="1386650">
                  <a:extLst>
                    <a:ext uri="{9D8B030D-6E8A-4147-A177-3AD203B41FA5}">
                      <a16:colId xmlns:a16="http://schemas.microsoft.com/office/drawing/2014/main" val="371691969"/>
                    </a:ext>
                  </a:extLst>
                </a:gridCol>
                <a:gridCol w="868363">
                  <a:extLst>
                    <a:ext uri="{9D8B030D-6E8A-4147-A177-3AD203B41FA5}">
                      <a16:colId xmlns:a16="http://schemas.microsoft.com/office/drawing/2014/main" val="3994093899"/>
                    </a:ext>
                  </a:extLst>
                </a:gridCol>
                <a:gridCol w="417513">
                  <a:extLst>
                    <a:ext uri="{9D8B030D-6E8A-4147-A177-3AD203B41FA5}">
                      <a16:colId xmlns:a16="http://schemas.microsoft.com/office/drawing/2014/main" val="1561426884"/>
                    </a:ext>
                  </a:extLst>
                </a:gridCol>
                <a:gridCol w="1415752">
                  <a:extLst>
                    <a:ext uri="{9D8B030D-6E8A-4147-A177-3AD203B41FA5}">
                      <a16:colId xmlns:a16="http://schemas.microsoft.com/office/drawing/2014/main" val="3921655695"/>
                    </a:ext>
                  </a:extLst>
                </a:gridCol>
              </a:tblGrid>
              <a:tr h="384997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algn="ctr" defTabSz="457200" rtl="0" eaLnBrk="1" fontAlgn="b" latinLnBrk="0" hangingPunct="1"/>
                      <a:r>
                        <a:rPr lang="en-US" sz="1600" b="1" kern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Product</a:t>
                      </a:r>
                      <a:endParaRPr lang="fr-FR" sz="1600" b="1" kern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algn="ctr" defTabSz="457200" rtl="0" eaLnBrk="1" fontAlgn="b" latinLnBrk="0" hangingPunct="1"/>
                      <a:r>
                        <a:rPr lang="en-US" sz="1600" b="1" kern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Brands</a:t>
                      </a:r>
                      <a:endParaRPr lang="fr-FR" sz="1600" b="1" kern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r>
                        <a:rPr lang="fr-FR" sz="16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energy</a:t>
                      </a:r>
                      <a:endParaRPr lang="fr-F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r>
                        <a:rPr lang="fr-FR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r>
                        <a:rPr lang="fr-FR" sz="16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saturated</a:t>
                      </a:r>
                      <a:r>
                        <a:rPr lang="fr-FR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-fat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r>
                        <a:rPr lang="fr-FR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carbohydrates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r>
                        <a:rPr lang="fr-FR" sz="16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sugars</a:t>
                      </a:r>
                      <a:endParaRPr lang="fr-F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r>
                        <a:rPr lang="fr-FR" sz="16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fiber</a:t>
                      </a:r>
                      <a:endParaRPr lang="fr-F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r>
                        <a:rPr lang="fr-FR" sz="16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proteins</a:t>
                      </a:r>
                      <a:endParaRPr lang="fr-F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/>
                      <a:r>
                        <a:rPr lang="fr-FR" sz="16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salt</a:t>
                      </a:r>
                      <a:endParaRPr lang="fr-F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marL="0" lvl="0" algn="ctr" defTabSz="457200" rtl="0" eaLnBrk="1" fontAlgn="b" latinLnBrk="0" hangingPunct="1"/>
                      <a:r>
                        <a:rPr lang="en-US" sz="1600" b="1" kern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Actual value</a:t>
                      </a:r>
                      <a:endParaRPr lang="fr-FR" sz="1600" b="1" kern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159372"/>
                  </a:ext>
                </a:extLst>
              </a:tr>
              <a:tr h="384997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Boudins blanc </a:t>
                      </a:r>
                      <a:endParaRPr lang="fr-F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Maitre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Coq</a:t>
                      </a:r>
                      <a:endParaRPr lang="fr-F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3690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882</a:t>
                      </a:r>
                      <a:endParaRPr lang="fr-FR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395411"/>
                  </a:ext>
                </a:extLst>
              </a:tr>
              <a:tr h="384997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Pistaches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grillees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a sec</a:t>
                      </a:r>
                      <a:endParaRPr lang="fr-F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Rochambeau</a:t>
                      </a:r>
                      <a:endParaRPr lang="fr-F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fr-FR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474212"/>
                  </a:ext>
                </a:extLst>
              </a:tr>
              <a:tr h="384997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Sauge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des </a:t>
                      </a:r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alpes</a:t>
                      </a:r>
                      <a:endParaRPr lang="fr-F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Ricola</a:t>
                      </a:r>
                      <a:endParaRPr lang="fr-F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96 </a:t>
                      </a:r>
                    </a:p>
                    <a:p>
                      <a:pPr algn="ctr" fontAlgn="b"/>
                      <a:r>
                        <a:rPr lang="fr-FR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(value for polyols)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 </a:t>
                      </a:r>
                      <a:endParaRPr lang="fr-FR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287178"/>
                  </a:ext>
                </a:extLst>
              </a:tr>
              <a:tr h="384997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Cream crackers</a:t>
                      </a:r>
                      <a:endParaRPr lang="fr-F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Morrissons</a:t>
                      </a:r>
                      <a:endParaRPr lang="fr-F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fontAlgn="b" latinLnBrk="0" hangingPunct="1"/>
                      <a:r>
                        <a:rPr lang="en-US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9.7</a:t>
                      </a:r>
                      <a:endParaRPr lang="fr-FR" sz="1400" b="1" i="0" u="none" strike="noStrike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384551"/>
                  </a:ext>
                </a:extLst>
              </a:tr>
              <a:tr h="376661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Californian </a:t>
                      </a:r>
                      <a:r>
                        <a:rPr lang="fr-F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almonds</a:t>
                      </a:r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Happy </a:t>
                      </a:r>
                      <a:r>
                        <a:rPr lang="fr-F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Belly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fr-FR" sz="14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7784383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709F85B7-D51F-4B32-BFA3-519053552EC2}"/>
              </a:ext>
            </a:extLst>
          </p:cNvPr>
          <p:cNvSpPr txBox="1"/>
          <p:nvPr/>
        </p:nvSpPr>
        <p:spPr>
          <a:xfrm>
            <a:off x="1137188" y="5325070"/>
            <a:ext cx="3958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Typo errors by users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Values input by mistake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Mix of true values and error input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We decided to keep them for now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4336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8287"/>
          </a:xfrm>
        </p:spPr>
        <p:txBody>
          <a:bodyPr/>
          <a:lstStyle/>
          <a:p>
            <a:r>
              <a:rPr lang="en-GB" b="1"/>
              <a:t>Correlation Matrix </a:t>
            </a:r>
            <a:r>
              <a:rPr lang="en-GB" b="1" err="1"/>
              <a:t>Heatmap</a:t>
            </a:r>
            <a:endParaRPr lang="en-GB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41431" y="1648891"/>
            <a:ext cx="4644648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Perfect positive correlation 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            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Salt &amp; sodium</a:t>
            </a:r>
          </a:p>
          <a:p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Strong positive correlation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    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Energy, fat and saturated fat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Relatively strong positive correlation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        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Carbohydrates &amp; sugars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Medium positive correlation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        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Carbohydrates &amp; </a:t>
            </a:r>
            <a:r>
              <a:rPr lang="en-GB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fibers</a:t>
            </a: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Weak positive correlation 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        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Proteins &amp; salt/sodium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correlation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             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Sugars &amp; </a:t>
            </a:r>
            <a:r>
              <a:rPr lang="en-GB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fibers</a:t>
            </a: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3872631-F1CD-4930-9725-51896CDF2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32" t="35209" r="56618" b="20098"/>
          <a:stretch/>
        </p:blipFill>
        <p:spPr>
          <a:xfrm>
            <a:off x="397771" y="1882200"/>
            <a:ext cx="5297596" cy="367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36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33">
            <a:extLst>
              <a:ext uri="{FF2B5EF4-FFF2-40B4-BE49-F238E27FC236}">
                <a16:creationId xmlns:a16="http://schemas.microsoft.com/office/drawing/2014/main" id="{115CE2BA-D6CC-4B04-AA9B-058B817EEC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843" t="33395" r="15377" b="58149"/>
          <a:stretch/>
        </p:blipFill>
        <p:spPr>
          <a:xfrm>
            <a:off x="4788832" y="2171645"/>
            <a:ext cx="1205476" cy="1199521"/>
          </a:xfrm>
          <a:prstGeom prst="rect">
            <a:avLst/>
          </a:prstGeom>
        </p:spPr>
      </p:pic>
      <p:grpSp>
        <p:nvGrpSpPr>
          <p:cNvPr id="32" name="Groupe 31">
            <a:extLst>
              <a:ext uri="{FF2B5EF4-FFF2-40B4-BE49-F238E27FC236}">
                <a16:creationId xmlns:a16="http://schemas.microsoft.com/office/drawing/2014/main" id="{7C75E48F-A390-49AA-A813-02D6870A0880}"/>
              </a:ext>
            </a:extLst>
          </p:cNvPr>
          <p:cNvGrpSpPr/>
          <p:nvPr/>
        </p:nvGrpSpPr>
        <p:grpSpPr>
          <a:xfrm>
            <a:off x="440289" y="876832"/>
            <a:ext cx="6210670" cy="5608621"/>
            <a:chOff x="384899" y="876833"/>
            <a:chExt cx="4192542" cy="4073719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25833845-30CC-42DD-AC85-018BDA090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687" t="49039" r="19896" b="8890"/>
            <a:stretch/>
          </p:blipFill>
          <p:spPr>
            <a:xfrm>
              <a:off x="384899" y="3308388"/>
              <a:ext cx="4192542" cy="1642164"/>
            </a:xfrm>
            <a:prstGeom prst="rect">
              <a:avLst/>
            </a:prstGeom>
          </p:spPr>
        </p:pic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716BC95A-DD15-4A67-9877-28B4A9F491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88" t="26667" r="41717" b="8889"/>
            <a:stretch/>
          </p:blipFill>
          <p:spPr>
            <a:xfrm>
              <a:off x="448337" y="876833"/>
              <a:ext cx="2555370" cy="243155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045"/>
          </a:xfrm>
        </p:spPr>
        <p:txBody>
          <a:bodyPr/>
          <a:lstStyle/>
          <a:p>
            <a:pPr algn="ctr"/>
            <a:r>
              <a:rPr lang="en-GB" b="1"/>
              <a:t>Multivariate Analysis</a:t>
            </a:r>
            <a:endParaRPr lang="en-GB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D93C2B43-8CBF-49F0-93D8-18BB0D5CB16E}"/>
              </a:ext>
            </a:extLst>
          </p:cNvPr>
          <p:cNvSpPr txBox="1"/>
          <p:nvPr/>
        </p:nvSpPr>
        <p:spPr>
          <a:xfrm>
            <a:off x="7498376" y="1313645"/>
            <a:ext cx="464464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pairplot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few indications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 fats &amp; </a:t>
            </a:r>
            <a:r>
              <a:rPr lang="en-GB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Fibers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correlate with </a:t>
            </a:r>
          </a:p>
          <a:p>
            <a:pPr lvl="1"/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Grade A </a:t>
            </a:r>
          </a:p>
          <a:p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8C97C995-D743-428C-9B4C-6463A261BC73}"/>
              </a:ext>
            </a:extLst>
          </p:cNvPr>
          <p:cNvCxnSpPr>
            <a:cxnSpLocks/>
          </p:cNvCxnSpPr>
          <p:nvPr/>
        </p:nvCxnSpPr>
        <p:spPr>
          <a:xfrm>
            <a:off x="5720329" y="2991758"/>
            <a:ext cx="2370019" cy="17677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8AC9F016-405E-4808-B699-54F2A954855A}"/>
              </a:ext>
            </a:extLst>
          </p:cNvPr>
          <p:cNvSpPr txBox="1"/>
          <p:nvPr/>
        </p:nvSpPr>
        <p:spPr>
          <a:xfrm>
            <a:off x="7505497" y="3836195"/>
            <a:ext cx="464464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Sugar correlate mostly with </a:t>
            </a:r>
          </a:p>
          <a:p>
            <a:pPr lvl="1"/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Grade D &amp;F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FA9DEAD-A408-4149-A126-AEFEB7743B9B}"/>
              </a:ext>
            </a:extLst>
          </p:cNvPr>
          <p:cNvSpPr/>
          <p:nvPr/>
        </p:nvSpPr>
        <p:spPr>
          <a:xfrm>
            <a:off x="629882" y="2800991"/>
            <a:ext cx="1562985" cy="7830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0BCAF137-855D-4CE8-9857-D4C29A3F8A6D}"/>
              </a:ext>
            </a:extLst>
          </p:cNvPr>
          <p:cNvSpPr/>
          <p:nvPr/>
        </p:nvSpPr>
        <p:spPr>
          <a:xfrm>
            <a:off x="534264" y="3450384"/>
            <a:ext cx="1798320" cy="78305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23A4F221-2E8D-4578-8654-65B7AE8CF6D5}"/>
              </a:ext>
            </a:extLst>
          </p:cNvPr>
          <p:cNvCxnSpPr>
            <a:cxnSpLocks/>
          </p:cNvCxnSpPr>
          <p:nvPr/>
        </p:nvCxnSpPr>
        <p:spPr>
          <a:xfrm>
            <a:off x="5728790" y="3144158"/>
            <a:ext cx="2361558" cy="17749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73218437-9C65-4C96-B106-F22EBEA5A582}"/>
              </a:ext>
            </a:extLst>
          </p:cNvPr>
          <p:cNvGrpSpPr/>
          <p:nvPr/>
        </p:nvGrpSpPr>
        <p:grpSpPr>
          <a:xfrm>
            <a:off x="8009907" y="2243268"/>
            <a:ext cx="2869100" cy="1495495"/>
            <a:chOff x="8009907" y="2243268"/>
            <a:chExt cx="2869100" cy="1495495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7E5D698D-BFAA-4DC0-A734-1CED77BFE7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209" t="31975" r="63333" b="55309"/>
            <a:stretch/>
          </p:blipFill>
          <p:spPr>
            <a:xfrm>
              <a:off x="8009907" y="2243268"/>
              <a:ext cx="2869100" cy="1246909"/>
            </a:xfrm>
            <a:prstGeom prst="rect">
              <a:avLst/>
            </a:prstGeom>
          </p:spPr>
        </p:pic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E15C50B9-A235-4327-A5C2-4B8B33BBA1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2083" t="87555" r="63845" b="9535"/>
            <a:stretch/>
          </p:blipFill>
          <p:spPr>
            <a:xfrm>
              <a:off x="8314271" y="3444007"/>
              <a:ext cx="2523065" cy="294756"/>
            </a:xfrm>
            <a:prstGeom prst="rect">
              <a:avLst/>
            </a:prstGeom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C9A97AC8-2CCE-43F9-B939-C663A48F53DD}"/>
              </a:ext>
            </a:extLst>
          </p:cNvPr>
          <p:cNvGrpSpPr/>
          <p:nvPr/>
        </p:nvGrpSpPr>
        <p:grpSpPr>
          <a:xfrm>
            <a:off x="8090348" y="4588702"/>
            <a:ext cx="2945428" cy="1519475"/>
            <a:chOff x="8090348" y="4588702"/>
            <a:chExt cx="2945428" cy="151947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308AF3EA-6355-4BAE-A5F4-231D48757B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0209" t="51358" r="63576" b="35926"/>
            <a:stretch/>
          </p:blipFill>
          <p:spPr>
            <a:xfrm>
              <a:off x="8090348" y="4588702"/>
              <a:ext cx="2945428" cy="1299215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6D4ECC9-3F2B-4639-862E-9055D69A82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2295" t="87932" r="63607" b="9876"/>
            <a:stretch/>
          </p:blipFill>
          <p:spPr>
            <a:xfrm>
              <a:off x="8500460" y="5886431"/>
              <a:ext cx="2535316" cy="221746"/>
            </a:xfrm>
            <a:prstGeom prst="rect">
              <a:avLst/>
            </a:prstGeom>
          </p:spPr>
        </p:pic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375DAEF0-7038-4997-9A71-EF295ED350A9}"/>
              </a:ext>
            </a:extLst>
          </p:cNvPr>
          <p:cNvCxnSpPr>
            <a:cxnSpLocks/>
          </p:cNvCxnSpPr>
          <p:nvPr/>
        </p:nvCxnSpPr>
        <p:spPr>
          <a:xfrm>
            <a:off x="5823759" y="2487859"/>
            <a:ext cx="2266589" cy="2611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222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1318"/>
          </a:xfrm>
        </p:spPr>
        <p:txBody>
          <a:bodyPr/>
          <a:lstStyle/>
          <a:p>
            <a:r>
              <a:rPr lang="en-GB" b="1" dirty="0"/>
              <a:t>Multivariate 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95658"/>
            <a:ext cx="9971616" cy="491879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Linear regression vs. Dummy regression (baseline)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Coefficient of determination: </a:t>
            </a:r>
            <a:r>
              <a:rPr lang="en-US" dirty="0"/>
              <a:t>how well the regression model fits the actual data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R2 = 0.65, scattered data between actual &amp; forecasts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EBF021D-A416-4934-939D-0F329E4CA8A3}"/>
              </a:ext>
            </a:extLst>
          </p:cNvPr>
          <p:cNvGrpSpPr/>
          <p:nvPr/>
        </p:nvGrpSpPr>
        <p:grpSpPr>
          <a:xfrm>
            <a:off x="754602" y="2919108"/>
            <a:ext cx="7982062" cy="3662667"/>
            <a:chOff x="754602" y="2585733"/>
            <a:chExt cx="7982062" cy="3662667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4448E08E-F902-4649-A160-71D9E22658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505" t="52038" r="40947" b="11845"/>
            <a:stretch/>
          </p:blipFill>
          <p:spPr>
            <a:xfrm>
              <a:off x="754602" y="2585733"/>
              <a:ext cx="5868140" cy="3662667"/>
            </a:xfrm>
            <a:prstGeom prst="rect">
              <a:avLst/>
            </a:prstGeom>
          </p:spPr>
        </p:pic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9173C61F-D582-451E-A296-10F6A611F4CE}"/>
                </a:ext>
              </a:extLst>
            </p:cNvPr>
            <p:cNvCxnSpPr/>
            <p:nvPr/>
          </p:nvCxnSpPr>
          <p:spPr>
            <a:xfrm flipH="1">
              <a:off x="6365289" y="4225771"/>
              <a:ext cx="612560" cy="514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453A8FAE-8242-4FD9-B8B7-81ED556FD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04071" y="3773010"/>
              <a:ext cx="1673778" cy="5518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C1CB72AE-CABE-4342-9139-35954248B950}"/>
                </a:ext>
              </a:extLst>
            </p:cNvPr>
            <p:cNvSpPr txBox="1"/>
            <p:nvPr/>
          </p:nvSpPr>
          <p:spPr>
            <a:xfrm>
              <a:off x="7032786" y="4018228"/>
              <a:ext cx="9476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Baseline</a:t>
              </a:r>
              <a:endParaRPr lang="fr-FR" sz="1600" dirty="0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F169A0C3-9C87-426F-811D-38BE75AC117B}"/>
                </a:ext>
              </a:extLst>
            </p:cNvPr>
            <p:cNvSpPr txBox="1"/>
            <p:nvPr/>
          </p:nvSpPr>
          <p:spPr>
            <a:xfrm>
              <a:off x="6977849" y="3535974"/>
              <a:ext cx="1758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Linear regression</a:t>
              </a:r>
              <a:endParaRPr lang="fr-FR" sz="1600" dirty="0"/>
            </a:p>
          </p:txBody>
        </p:sp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1775007F-B289-4953-B309-6416CE3606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28" t="53968" r="51770" b="31611"/>
          <a:stretch/>
        </p:blipFill>
        <p:spPr>
          <a:xfrm>
            <a:off x="7285447" y="4840397"/>
            <a:ext cx="3977109" cy="14798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9118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0FBF35-D4A2-48AF-9845-0E5D4AAA4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2950"/>
          </a:xfrm>
        </p:spPr>
        <p:txBody>
          <a:bodyPr/>
          <a:lstStyle/>
          <a:p>
            <a:r>
              <a:rPr lang="en-US" b="1" dirty="0"/>
              <a:t>Second regression: </a:t>
            </a:r>
            <a:r>
              <a:rPr lang="en-US" sz="3200" b="1" i="1" dirty="0"/>
              <a:t>One Hot Encoding</a:t>
            </a:r>
            <a:endParaRPr lang="fr-FR" b="1" i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56C7A7-6AAC-4E5F-8F5D-D0134425F41F}"/>
              </a:ext>
            </a:extLst>
          </p:cNvPr>
          <p:cNvSpPr txBox="1"/>
          <p:nvPr/>
        </p:nvSpPr>
        <p:spPr>
          <a:xfrm>
            <a:off x="677334" y="1589697"/>
            <a:ext cx="7587911" cy="1668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ANOVA performed showed PNNS groups have an impact on </a:t>
            </a:r>
            <a:r>
              <a:rPr lang="en-US" dirty="0" err="1"/>
              <a:t>Nutriscore</a:t>
            </a:r>
            <a:endParaRPr lang="en-US" dirty="0"/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Incorporation of categorical values PNNS Group 1 &amp; 2 into regression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Improves the coefficient of determination to 0.83 </a:t>
            </a:r>
            <a:endParaRPr lang="fr-FR" dirty="0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B25E8B4-6683-4814-99DF-F916E456202F}"/>
              </a:ext>
            </a:extLst>
          </p:cNvPr>
          <p:cNvGrpSpPr/>
          <p:nvPr/>
        </p:nvGrpSpPr>
        <p:grpSpPr>
          <a:xfrm>
            <a:off x="1081745" y="4175369"/>
            <a:ext cx="7387504" cy="1532224"/>
            <a:chOff x="1395012" y="4497102"/>
            <a:chExt cx="7387504" cy="1532224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9FE54833-89A5-4E2B-8F0B-4C0534A1D6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429" t="48508" r="35000" b="37270"/>
            <a:stretch/>
          </p:blipFill>
          <p:spPr>
            <a:xfrm>
              <a:off x="1395012" y="4497102"/>
              <a:ext cx="7387504" cy="1532223"/>
            </a:xfrm>
            <a:prstGeom prst="rect">
              <a:avLst/>
            </a:prstGeom>
          </p:spPr>
        </p:pic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DBB404E4-65D5-4505-9BE4-893B17EFB8ED}"/>
                </a:ext>
              </a:extLst>
            </p:cNvPr>
            <p:cNvCxnSpPr>
              <a:cxnSpLocks/>
            </p:cNvCxnSpPr>
            <p:nvPr/>
          </p:nvCxnSpPr>
          <p:spPr>
            <a:xfrm>
              <a:off x="8229149" y="6029325"/>
              <a:ext cx="553367" cy="1"/>
            </a:xfrm>
            <a:prstGeom prst="line">
              <a:avLst/>
            </a:prstGeom>
            <a:ln w="3810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1799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0C7A75-FCA9-42BD-9D1D-2690D121A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850"/>
          </a:xfrm>
        </p:spPr>
        <p:txBody>
          <a:bodyPr/>
          <a:lstStyle/>
          <a:p>
            <a:r>
              <a:rPr lang="fr-FR" b="1" dirty="0" err="1"/>
              <a:t>Outliers</a:t>
            </a:r>
            <a:r>
              <a:rPr lang="fr-FR" b="1" dirty="0"/>
              <a:t> impact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F9B4388-7BB8-456E-9526-20D6DD1EE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56" t="44861" r="25000" b="10139"/>
          <a:stretch/>
        </p:blipFill>
        <p:spPr>
          <a:xfrm>
            <a:off x="5921387" y="3451225"/>
            <a:ext cx="5609279" cy="25888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B7C8131-4DF0-4EF5-BA1E-DBB9B1AAB1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12" t="34028" r="25000" b="20278"/>
          <a:stretch/>
        </p:blipFill>
        <p:spPr>
          <a:xfrm>
            <a:off x="365805" y="3429000"/>
            <a:ext cx="5555582" cy="261112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72AF837-A77E-476A-BCE5-67A8CA5B4C64}"/>
              </a:ext>
            </a:extLst>
          </p:cNvPr>
          <p:cNvSpPr txBox="1"/>
          <p:nvPr/>
        </p:nvSpPr>
        <p:spPr>
          <a:xfrm>
            <a:off x="752475" y="1619250"/>
            <a:ext cx="7675756" cy="13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Scattered data due to outliers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Interquartile range method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Removal of all pure products &amp; true outliers (65k over 265k products)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732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4197"/>
          </a:xfrm>
        </p:spPr>
        <p:txBody>
          <a:bodyPr/>
          <a:lstStyle/>
          <a:p>
            <a:pPr algn="ctr"/>
            <a:r>
              <a:rPr lang="en-GB" b="1" dirty="0" err="1"/>
              <a:t>NutriSteph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69" y="1447919"/>
            <a:ext cx="9803098" cy="5405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/>
              <a:t>Application that returns the </a:t>
            </a:r>
            <a:r>
              <a:rPr lang="en-GB" sz="2400" dirty="0" err="1"/>
              <a:t>Nutriscore</a:t>
            </a:r>
            <a:r>
              <a:rPr lang="en-GB" sz="2400" dirty="0"/>
              <a:t> &amp; </a:t>
            </a:r>
            <a:r>
              <a:rPr lang="en-GB" sz="2400" dirty="0" err="1"/>
              <a:t>Nutrigrade</a:t>
            </a:r>
            <a:r>
              <a:rPr lang="en-GB" sz="2400" dirty="0"/>
              <a:t> of products</a:t>
            </a:r>
          </a:p>
          <a:p>
            <a:pPr marL="0" indent="0" algn="ctr">
              <a:buNone/>
            </a:pPr>
            <a:endParaRPr lang="en-GB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7334" y="1403797"/>
            <a:ext cx="8596668" cy="19234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9DF2F8-731B-49E5-AEB1-1DE5C6BF9310}"/>
              </a:ext>
            </a:extLst>
          </p:cNvPr>
          <p:cNvSpPr txBox="1">
            <a:spLocks/>
          </p:cNvSpPr>
          <p:nvPr/>
        </p:nvSpPr>
        <p:spPr>
          <a:xfrm>
            <a:off x="820209" y="2156391"/>
            <a:ext cx="8596668" cy="7941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b="1" dirty="0"/>
              <a:t>What’s new?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1D50681-5AA0-459A-9014-9C43350FD10F}"/>
              </a:ext>
            </a:extLst>
          </p:cNvPr>
          <p:cNvSpPr txBox="1">
            <a:spLocks/>
          </p:cNvSpPr>
          <p:nvPr/>
        </p:nvSpPr>
        <p:spPr>
          <a:xfrm>
            <a:off x="474169" y="3026868"/>
            <a:ext cx="10050956" cy="354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No need for a food database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200" dirty="0"/>
              <a:t>Works for non-referenced products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200" dirty="0"/>
              <a:t>Works for any product across the globe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Just take a picture of the list of ingredients on the product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Integrated algorithm: Nutrients					</a:t>
            </a:r>
            <a:r>
              <a:rPr lang="en-GB" sz="2400" dirty="0" err="1"/>
              <a:t>Nutriscore</a:t>
            </a:r>
            <a:r>
              <a:rPr lang="en-GB" sz="2400" dirty="0"/>
              <a:t>/grade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Integrated dictionary/translator to grade any product in the world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Users language choice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400" dirty="0"/>
          </a:p>
          <a:p>
            <a:pPr>
              <a:buFont typeface="Wingdings" panose="05000000000000000000" pitchFamily="2" charset="2"/>
              <a:buChar char="Ø"/>
            </a:pPr>
            <a:endParaRPr lang="en-GB" sz="2400" dirty="0"/>
          </a:p>
          <a:p>
            <a:pPr algn="ctr">
              <a:buFont typeface="Wingdings" panose="05000000000000000000" pitchFamily="2" charset="2"/>
              <a:buChar char="Ø"/>
            </a:pPr>
            <a:endParaRPr lang="en-GB" sz="2400" dirty="0"/>
          </a:p>
        </p:txBody>
      </p:sp>
      <p:sp>
        <p:nvSpPr>
          <p:cNvPr id="9" name="Flèche : droite rayée 8">
            <a:extLst>
              <a:ext uri="{FF2B5EF4-FFF2-40B4-BE49-F238E27FC236}">
                <a16:creationId xmlns:a16="http://schemas.microsoft.com/office/drawing/2014/main" id="{632C6685-861F-4CF6-88D5-402532B2E386}"/>
              </a:ext>
            </a:extLst>
          </p:cNvPr>
          <p:cNvSpPr/>
          <p:nvPr/>
        </p:nvSpPr>
        <p:spPr>
          <a:xfrm>
            <a:off x="5695950" y="5086350"/>
            <a:ext cx="1352549" cy="209550"/>
          </a:xfrm>
          <a:prstGeom prst="striped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927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979304-6745-44DD-BA57-A0F3D500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5350"/>
          </a:xfrm>
        </p:spPr>
        <p:txBody>
          <a:bodyPr/>
          <a:lstStyle/>
          <a:p>
            <a:r>
              <a:rPr lang="fr-FR" b="1" dirty="0" err="1"/>
              <a:t>Regression</a:t>
            </a:r>
            <a:r>
              <a:rPr lang="fr-FR" b="1" dirty="0"/>
              <a:t> </a:t>
            </a:r>
            <a:r>
              <a:rPr lang="fr-FR" b="1" dirty="0" err="1"/>
              <a:t>improvement</a:t>
            </a:r>
            <a:endParaRPr lang="fr-FR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FB8139-2C15-44CB-B5B7-BA8D318FB4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13" t="41389" r="38906" b="12778"/>
          <a:stretch/>
        </p:blipFill>
        <p:spPr>
          <a:xfrm>
            <a:off x="5397408" y="1686622"/>
            <a:ext cx="5576711" cy="31369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B5FE284-B395-43D0-B255-AE0909D58C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44" t="28147" r="38828" b="26112"/>
          <a:stretch/>
        </p:blipFill>
        <p:spPr>
          <a:xfrm>
            <a:off x="639495" y="1708584"/>
            <a:ext cx="5038724" cy="31369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D0762F4-FA36-4609-979B-B32F84127FB8}"/>
              </a:ext>
            </a:extLst>
          </p:cNvPr>
          <p:cNvSpPr txBox="1"/>
          <p:nvPr/>
        </p:nvSpPr>
        <p:spPr>
          <a:xfrm>
            <a:off x="2162149" y="5975132"/>
            <a:ext cx="255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R²</a:t>
            </a:r>
            <a:r>
              <a:rPr lang="fr-FR" dirty="0"/>
              <a:t> = 0.83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9719FE7-4AE2-414A-8983-5D8257780560}"/>
              </a:ext>
            </a:extLst>
          </p:cNvPr>
          <p:cNvSpPr txBox="1"/>
          <p:nvPr/>
        </p:nvSpPr>
        <p:spPr>
          <a:xfrm>
            <a:off x="7027191" y="5975132"/>
            <a:ext cx="287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R²</a:t>
            </a:r>
            <a:r>
              <a:rPr lang="fr-FR" dirty="0"/>
              <a:t> = 0.93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959FAAB4-FE7F-44F6-A6E3-D8811148DE5E}"/>
              </a:ext>
            </a:extLst>
          </p:cNvPr>
          <p:cNvGrpSpPr/>
          <p:nvPr/>
        </p:nvGrpSpPr>
        <p:grpSpPr>
          <a:xfrm>
            <a:off x="5959641" y="4873865"/>
            <a:ext cx="5014478" cy="1050924"/>
            <a:chOff x="5959641" y="4873865"/>
            <a:chExt cx="5014478" cy="1050924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AE5E6EEC-EC3A-44C4-9A08-9BB4C1473B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557" t="66219" r="34957" b="19441"/>
            <a:stretch/>
          </p:blipFill>
          <p:spPr>
            <a:xfrm>
              <a:off x="5959641" y="4873865"/>
              <a:ext cx="5014478" cy="1050924"/>
            </a:xfrm>
            <a:prstGeom prst="rect">
              <a:avLst/>
            </a:prstGeom>
          </p:spPr>
        </p:pic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A81911BA-B603-4B9B-A5B4-CF49D14A928D}"/>
                </a:ext>
              </a:extLst>
            </p:cNvPr>
            <p:cNvCxnSpPr>
              <a:cxnSpLocks/>
            </p:cNvCxnSpPr>
            <p:nvPr/>
          </p:nvCxnSpPr>
          <p:spPr>
            <a:xfrm>
              <a:off x="10640326" y="5924789"/>
              <a:ext cx="333793" cy="0"/>
            </a:xfrm>
            <a:prstGeom prst="line">
              <a:avLst/>
            </a:prstGeom>
            <a:ln w="3810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415A13D6-5370-44B3-BB2B-EE2FE35828EE}"/>
              </a:ext>
            </a:extLst>
          </p:cNvPr>
          <p:cNvGrpSpPr/>
          <p:nvPr/>
        </p:nvGrpSpPr>
        <p:grpSpPr>
          <a:xfrm>
            <a:off x="727074" y="4854193"/>
            <a:ext cx="4922570" cy="1063950"/>
            <a:chOff x="727074" y="4854193"/>
            <a:chExt cx="4922570" cy="1063950"/>
          </a:xfrm>
        </p:grpSpPr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54C96016-FC98-492A-8509-75F5422E3511}"/>
                </a:ext>
              </a:extLst>
            </p:cNvPr>
            <p:cNvCxnSpPr>
              <a:cxnSpLocks/>
            </p:cNvCxnSpPr>
            <p:nvPr/>
          </p:nvCxnSpPr>
          <p:spPr>
            <a:xfrm>
              <a:off x="5397408" y="5918143"/>
              <a:ext cx="252236" cy="0"/>
            </a:xfrm>
            <a:prstGeom prst="line">
              <a:avLst/>
            </a:prstGeom>
            <a:ln w="3810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4D02F6E8-1A91-4A1A-ADE6-05384B103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546" t="48772" r="35165" b="36666"/>
            <a:stretch/>
          </p:blipFill>
          <p:spPr>
            <a:xfrm>
              <a:off x="727074" y="4854193"/>
              <a:ext cx="4922570" cy="1053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256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DF6D6-07D4-4B19-A8B1-DC9FB7A5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Discussions</a:t>
            </a: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90A76F-FAAE-4EBC-81E9-1551D71E7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6AEF724-5808-40C1-BA61-406D27DC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96788"/>
            <a:ext cx="8862451" cy="4809699"/>
          </a:xfrm>
        </p:spPr>
        <p:txBody>
          <a:bodyPr/>
          <a:lstStyle/>
          <a:p>
            <a:r>
              <a:rPr lang="en-GB" dirty="0"/>
              <a:t>An algorithm based on linear regression and one hot encoding has been performed to relate nutrients and category to the </a:t>
            </a:r>
            <a:r>
              <a:rPr lang="en-GB" dirty="0" err="1"/>
              <a:t>Nutriscore</a:t>
            </a:r>
            <a:r>
              <a:rPr lang="en-GB" dirty="0"/>
              <a:t>/Grade</a:t>
            </a:r>
          </a:p>
          <a:p>
            <a:r>
              <a:rPr lang="en-GB" dirty="0"/>
              <a:t>Adding the products category to the nutrients in the model improves the performance of the model</a:t>
            </a:r>
          </a:p>
          <a:p>
            <a:r>
              <a:rPr lang="en-GB" dirty="0"/>
              <a:t>The coefficient of determination increases from 0.80 to 0.93</a:t>
            </a:r>
          </a:p>
          <a:p>
            <a:r>
              <a:rPr lang="en-GB" dirty="0"/>
              <a:t>Investigation of different regressions possible: Ridge, Lasso…in order to estimate the impact</a:t>
            </a:r>
          </a:p>
          <a:p>
            <a:r>
              <a:rPr lang="en-GB" dirty="0"/>
              <a:t>Work would still need to be done on identifying labels from different countries (serving size in the US v 100g in Europe…) </a:t>
            </a:r>
          </a:p>
          <a:p>
            <a:r>
              <a:rPr lang="en-GB" dirty="0"/>
              <a:t> Might need to work on subcategories like olive oil for instance graded D then C (misclassification of many foods through </a:t>
            </a:r>
            <a:r>
              <a:rPr lang="en-GB" dirty="0" err="1"/>
              <a:t>Nutriscore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621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1EB7A4-52F5-4021-94F4-087BE8505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27" y="569963"/>
            <a:ext cx="8596668" cy="1320800"/>
          </a:xfrm>
        </p:spPr>
        <p:txBody>
          <a:bodyPr/>
          <a:lstStyle/>
          <a:p>
            <a:r>
              <a:rPr lang="fr-FR" b="1" dirty="0"/>
              <a:t>Conclusions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20069" t="35926" r="37222" b="42963"/>
          <a:stretch/>
        </p:blipFill>
        <p:spPr>
          <a:xfrm>
            <a:off x="1117600" y="1638300"/>
            <a:ext cx="78105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52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35579-93B5-44F9-8816-6DE9992EF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7449"/>
          </a:xfrm>
        </p:spPr>
        <p:txBody>
          <a:bodyPr/>
          <a:lstStyle/>
          <a:p>
            <a:r>
              <a:rPr lang="en-US" b="1" dirty="0" err="1"/>
              <a:t>ANalysis</a:t>
            </a:r>
            <a:r>
              <a:rPr lang="en-US" b="1" dirty="0"/>
              <a:t> Of </a:t>
            </a:r>
            <a:r>
              <a:rPr lang="en-US" b="1" dirty="0" err="1"/>
              <a:t>VAriance</a:t>
            </a: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B8FB08-1451-4A24-8F28-562848518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23</a:t>
            </a:fld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19918" t="61111" r="21332" b="20815"/>
          <a:stretch/>
        </p:blipFill>
        <p:spPr>
          <a:xfrm>
            <a:off x="677334" y="1630680"/>
            <a:ext cx="10744200" cy="185928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/>
          <a:srcRect l="19916" t="52815" r="20834" b="28222"/>
          <a:stretch/>
        </p:blipFill>
        <p:spPr>
          <a:xfrm>
            <a:off x="631614" y="3938451"/>
            <a:ext cx="10835640" cy="1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04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8E4B-AA04-4815-A658-1E5D04F9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3729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App Scientific Process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88616-1A23-4A35-9C49-9015A5CDF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5780" y="6866986"/>
            <a:ext cx="683339" cy="365125"/>
          </a:xfrm>
        </p:spPr>
        <p:txBody>
          <a:bodyPr/>
          <a:lstStyle/>
          <a:p>
            <a:fld id="{519954A3-9DFD-4C44-94BA-B95130A3BA1C}" type="slidenum">
              <a:rPr lang="en-US" dirty="0"/>
              <a:t>3</a:t>
            </a:fld>
            <a:endParaRPr lang="en-US"/>
          </a:p>
        </p:txBody>
      </p:sp>
      <p:graphicFrame>
        <p:nvGraphicFramePr>
          <p:cNvPr id="12" name="Diagram 12">
            <a:extLst>
              <a:ext uri="{FF2B5EF4-FFF2-40B4-BE49-F238E27FC236}">
                <a16:creationId xmlns:a16="http://schemas.microsoft.com/office/drawing/2014/main" id="{8E433C73-3EBB-4FF6-8A45-50A0173E0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877465"/>
              </p:ext>
            </p:extLst>
          </p:nvPr>
        </p:nvGraphicFramePr>
        <p:xfrm>
          <a:off x="6547806" y="2820098"/>
          <a:ext cx="3475464" cy="2942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7" name="TextBox 196">
            <a:extLst>
              <a:ext uri="{FF2B5EF4-FFF2-40B4-BE49-F238E27FC236}">
                <a16:creationId xmlns:a16="http://schemas.microsoft.com/office/drawing/2014/main" id="{56C8FCD7-DBB4-4D1F-83E6-DF95516BE119}"/>
              </a:ext>
            </a:extLst>
          </p:cNvPr>
          <p:cNvSpPr txBox="1"/>
          <p:nvPr/>
        </p:nvSpPr>
        <p:spPr>
          <a:xfrm>
            <a:off x="6356652" y="3811184"/>
            <a:ext cx="127562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1: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A6B41D46-058D-4B60-93AA-A447DFE70E3C}"/>
              </a:ext>
            </a:extLst>
          </p:cNvPr>
          <p:cNvSpPr txBox="1"/>
          <p:nvPr/>
        </p:nvSpPr>
        <p:spPr>
          <a:xfrm>
            <a:off x="8933383" y="3846280"/>
            <a:ext cx="121986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2: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Hot Encoding</a:t>
            </a:r>
          </a:p>
        </p:txBody>
      </p:sp>
      <p:sp>
        <p:nvSpPr>
          <p:cNvPr id="562" name="TextBox 561">
            <a:extLst>
              <a:ext uri="{FF2B5EF4-FFF2-40B4-BE49-F238E27FC236}">
                <a16:creationId xmlns:a16="http://schemas.microsoft.com/office/drawing/2014/main" id="{C0138DB4-B441-494D-A76D-10FEB6BDDEEF}"/>
              </a:ext>
            </a:extLst>
          </p:cNvPr>
          <p:cNvSpPr txBox="1"/>
          <p:nvPr/>
        </p:nvSpPr>
        <p:spPr>
          <a:xfrm>
            <a:off x="7680803" y="3886633"/>
            <a:ext cx="121986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ea typeface="+mn-lt"/>
                <a:cs typeface="+mn-lt"/>
              </a:rPr>
              <a:t>R</a:t>
            </a:r>
            <a:r>
              <a:rPr lang="en-US" b="1" baseline="30000" dirty="0">
                <a:ea typeface="+mn-lt"/>
                <a:cs typeface="+mn-lt"/>
              </a:rPr>
              <a:t>2</a:t>
            </a:r>
          </a:p>
          <a:p>
            <a:pPr algn="ctr"/>
            <a:r>
              <a:rPr lang="en-US" b="1" baseline="30000" dirty="0">
                <a:ea typeface="+mn-lt"/>
                <a:cs typeface="+mn-lt"/>
              </a:rPr>
              <a:t>Coef. </a:t>
            </a:r>
          </a:p>
          <a:p>
            <a:pPr algn="ctr"/>
            <a:r>
              <a:rPr lang="en-US" b="1" baseline="30000" dirty="0">
                <a:ea typeface="+mn-lt"/>
                <a:cs typeface="+mn-lt"/>
              </a:rPr>
              <a:t>of determination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1D0E69D-4FD8-4408-A131-BE8A3655BDEF}"/>
              </a:ext>
            </a:extLst>
          </p:cNvPr>
          <p:cNvSpPr txBox="1"/>
          <p:nvPr/>
        </p:nvSpPr>
        <p:spPr>
          <a:xfrm>
            <a:off x="2617485" y="4076066"/>
            <a:ext cx="2182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Uni/Multivariate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Analysis</a:t>
            </a: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Statistical tests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683F07C-D266-43FA-BB83-0E8CA8BBBB28}"/>
              </a:ext>
            </a:extLst>
          </p:cNvPr>
          <p:cNvSpPr txBox="1"/>
          <p:nvPr/>
        </p:nvSpPr>
        <p:spPr>
          <a:xfrm>
            <a:off x="7305875" y="5705494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regressions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1F91A740-8A2C-49AA-AE99-2B2F4D9701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2841012"/>
              </p:ext>
            </p:extLst>
          </p:nvPr>
        </p:nvGraphicFramePr>
        <p:xfrm>
          <a:off x="-720080" y="3388296"/>
          <a:ext cx="4786053" cy="3287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F1E0E629-04D3-4A86-9D15-92D0CCF0993E}"/>
              </a:ext>
            </a:extLst>
          </p:cNvPr>
          <p:cNvSpPr txBox="1"/>
          <p:nvPr/>
        </p:nvSpPr>
        <p:spPr>
          <a:xfrm>
            <a:off x="2114783" y="227317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Flèche : droite rayée 7">
            <a:extLst>
              <a:ext uri="{FF2B5EF4-FFF2-40B4-BE49-F238E27FC236}">
                <a16:creationId xmlns:a16="http://schemas.microsoft.com/office/drawing/2014/main" id="{70DC602B-5454-4C2D-85B7-53B2E9673FFF}"/>
              </a:ext>
            </a:extLst>
          </p:cNvPr>
          <p:cNvSpPr/>
          <p:nvPr/>
        </p:nvSpPr>
        <p:spPr>
          <a:xfrm rot="5400000">
            <a:off x="2385254" y="2849690"/>
            <a:ext cx="639248" cy="36567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D351F3B-AB27-4E37-96CF-E6667ADA9156}"/>
              </a:ext>
            </a:extLst>
          </p:cNvPr>
          <p:cNvSpPr txBox="1"/>
          <p:nvPr/>
        </p:nvSpPr>
        <p:spPr>
          <a:xfrm>
            <a:off x="1976925" y="2785953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    Cleaning</a:t>
            </a: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Flèche : courbe vers le haut 9">
            <a:extLst>
              <a:ext uri="{FF2B5EF4-FFF2-40B4-BE49-F238E27FC236}">
                <a16:creationId xmlns:a16="http://schemas.microsoft.com/office/drawing/2014/main" id="{01541C71-DB6D-479D-825F-68331B30EBE6}"/>
              </a:ext>
            </a:extLst>
          </p:cNvPr>
          <p:cNvSpPr/>
          <p:nvPr/>
        </p:nvSpPr>
        <p:spPr>
          <a:xfrm>
            <a:off x="5098177" y="5963347"/>
            <a:ext cx="1506779" cy="6922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1F7E68A-F7BD-4719-AA70-BB3E43987739}"/>
              </a:ext>
            </a:extLst>
          </p:cNvPr>
          <p:cNvSpPr/>
          <p:nvPr/>
        </p:nvSpPr>
        <p:spPr>
          <a:xfrm>
            <a:off x="6125603" y="2618914"/>
            <a:ext cx="4255364" cy="4021584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CA8F938-C315-4980-96CC-E39477AD4ECB}"/>
              </a:ext>
            </a:extLst>
          </p:cNvPr>
          <p:cNvSpPr/>
          <p:nvPr/>
        </p:nvSpPr>
        <p:spPr>
          <a:xfrm>
            <a:off x="677333" y="3388297"/>
            <a:ext cx="4363693" cy="340312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3557502-1EB6-4833-80FC-7603D3580F1E}"/>
              </a:ext>
            </a:extLst>
          </p:cNvPr>
          <p:cNvSpPr txBox="1"/>
          <p:nvPr/>
        </p:nvSpPr>
        <p:spPr>
          <a:xfrm>
            <a:off x="4783767" y="160506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</a:t>
            </a: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Connecteur : en arc 18">
            <a:extLst>
              <a:ext uri="{FF2B5EF4-FFF2-40B4-BE49-F238E27FC236}">
                <a16:creationId xmlns:a16="http://schemas.microsoft.com/office/drawing/2014/main" id="{657D9265-2BBF-4849-A5B1-1CFCE9CC7D10}"/>
              </a:ext>
            </a:extLst>
          </p:cNvPr>
          <p:cNvCxnSpPr>
            <a:cxnSpLocks/>
          </p:cNvCxnSpPr>
          <p:nvPr/>
        </p:nvCxnSpPr>
        <p:spPr>
          <a:xfrm rot="10800000">
            <a:off x="5832890" y="1851633"/>
            <a:ext cx="1270740" cy="968467"/>
          </a:xfrm>
          <a:prstGeom prst="curvedConnector3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 : en arc 31">
            <a:extLst>
              <a:ext uri="{FF2B5EF4-FFF2-40B4-BE49-F238E27FC236}">
                <a16:creationId xmlns:a16="http://schemas.microsoft.com/office/drawing/2014/main" id="{B9943246-9189-4C26-B7FC-CC538047EF8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81376" y="1867735"/>
            <a:ext cx="1228727" cy="599239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EA32B102-6699-4242-872F-7F52018B92FA}"/>
              </a:ext>
            </a:extLst>
          </p:cNvPr>
          <p:cNvSpPr txBox="1"/>
          <p:nvPr/>
        </p:nvSpPr>
        <p:spPr>
          <a:xfrm>
            <a:off x="5028122" y="5115832"/>
            <a:ext cx="1418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Exploration</a:t>
            </a: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826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9575-2370-44FE-AD22-B44D55D66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548" y="2260600"/>
            <a:ext cx="7344810" cy="207372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/>
              <a:t>Dataset </a:t>
            </a:r>
            <a:br>
              <a:rPr lang="en-US" sz="6000" b="1"/>
            </a:br>
            <a:r>
              <a:rPr lang="en-US" sz="6000" b="1"/>
              <a:t>Overview &amp; Cleaning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46C20-7F83-45E2-BDD5-5D7C8D3DC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51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2154"/>
          </a:xfrm>
        </p:spPr>
        <p:txBody>
          <a:bodyPr/>
          <a:lstStyle/>
          <a:p>
            <a:r>
              <a:rPr lang="en-GB" b="1"/>
              <a:t>Data set available </a:t>
            </a:r>
          </a:p>
        </p:txBody>
      </p:sp>
      <p:sp>
        <p:nvSpPr>
          <p:cNvPr id="2" name="Rectangle 1"/>
          <p:cNvSpPr/>
          <p:nvPr/>
        </p:nvSpPr>
        <p:spPr>
          <a:xfrm>
            <a:off x="468514" y="1533520"/>
            <a:ext cx="10937610" cy="92333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Open Food Facts is a free, online and crowdsourced database of food products from around the world.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df_data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pd.read_csv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("OpenFoodFacts.csv")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df_data.head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(5)</a:t>
            </a:r>
          </a:p>
        </p:txBody>
      </p:sp>
      <p:pic>
        <p:nvPicPr>
          <p:cNvPr id="7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73E93AE-F3D1-49B7-858F-5C5E2D019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6" t="36273" r="11671" b="19800"/>
          <a:stretch/>
        </p:blipFill>
        <p:spPr>
          <a:xfrm>
            <a:off x="298536" y="2490463"/>
            <a:ext cx="9093880" cy="2755990"/>
          </a:xfrm>
          <a:prstGeom prst="rect">
            <a:avLst/>
          </a:prstGeom>
        </p:spPr>
      </p:pic>
      <p:pic>
        <p:nvPicPr>
          <p:cNvPr id="10" name="Picture 1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BABCF5-A145-46C2-801D-2B8DAA067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0" t="42699" r="77861" b="33628"/>
          <a:stretch/>
        </p:blipFill>
        <p:spPr>
          <a:xfrm>
            <a:off x="9630427" y="4452873"/>
            <a:ext cx="2202229" cy="22333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01A6DF3C-7CE3-4562-A382-A2F990308DCF}"/>
              </a:ext>
            </a:extLst>
          </p:cNvPr>
          <p:cNvSpPr/>
          <p:nvPr/>
        </p:nvSpPr>
        <p:spPr>
          <a:xfrm rot="2400000">
            <a:off x="7751038" y="5609741"/>
            <a:ext cx="1604210" cy="75197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970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5713"/>
          </a:xfrm>
        </p:spPr>
        <p:txBody>
          <a:bodyPr/>
          <a:lstStyle/>
          <a:p>
            <a:r>
              <a:rPr lang="en-GB" b="1"/>
              <a:t>Data cleaning Phase 1: </a:t>
            </a:r>
            <a:r>
              <a:rPr lang="en-GB" sz="3200" b="1" i="1"/>
              <a:t>Filling rate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86853" y="2918634"/>
            <a:ext cx="3753704" cy="1781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Removal of all columns with a filling rate &lt; 25%</a:t>
            </a:r>
            <a:endParaRPr lang="en-US" dirty="0"/>
          </a:p>
          <a:p>
            <a:r>
              <a:rPr lang="en-GB" dirty="0"/>
              <a:t>25% to keep </a:t>
            </a:r>
            <a:r>
              <a:rPr lang="en-GB" dirty="0" err="1"/>
              <a:t>Fibers</a:t>
            </a:r>
            <a:r>
              <a:rPr lang="en-GB" dirty="0"/>
              <a:t> category</a:t>
            </a:r>
          </a:p>
          <a:p>
            <a:r>
              <a:rPr lang="en-GB" dirty="0" err="1"/>
              <a:t>Dataframe</a:t>
            </a:r>
            <a:r>
              <a:rPr lang="en-GB" dirty="0"/>
              <a:t> attributes reduction: 186 to 52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F6BE64-D24B-4A5A-B128-F70BD1F17F06}"/>
              </a:ext>
            </a:extLst>
          </p:cNvPr>
          <p:cNvGrpSpPr/>
          <p:nvPr/>
        </p:nvGrpSpPr>
        <p:grpSpPr>
          <a:xfrm>
            <a:off x="308976" y="1840466"/>
            <a:ext cx="7963021" cy="4439007"/>
            <a:chOff x="1290181" y="2289315"/>
            <a:chExt cx="7963021" cy="4439007"/>
          </a:xfrm>
        </p:grpSpPr>
        <p:pic>
          <p:nvPicPr>
            <p:cNvPr id="8" name="Picture 8" descr="Chart&#10;&#10;Description automatically generated">
              <a:extLst>
                <a:ext uri="{FF2B5EF4-FFF2-40B4-BE49-F238E27FC236}">
                  <a16:creationId xmlns:a16="http://schemas.microsoft.com/office/drawing/2014/main" id="{304DA856-DD7A-4C08-9AB1-756D53261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87" t="24278" r="18373" b="9338"/>
            <a:stretch/>
          </p:blipFill>
          <p:spPr>
            <a:xfrm>
              <a:off x="1290181" y="2289315"/>
              <a:ext cx="7900315" cy="4080144"/>
            </a:xfrm>
            <a:prstGeom prst="rect">
              <a:avLst/>
            </a:prstGeom>
          </p:spPr>
        </p:pic>
        <p:pic>
          <p:nvPicPr>
            <p:cNvPr id="11" name="Picture 1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17658DE3-BF5F-46CA-B47D-DA52CF968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534" t="61618" r="18044" b="31941"/>
            <a:stretch/>
          </p:blipFill>
          <p:spPr>
            <a:xfrm>
              <a:off x="1645084" y="6371276"/>
              <a:ext cx="7608118" cy="357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9158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5713"/>
          </a:xfrm>
        </p:spPr>
        <p:txBody>
          <a:bodyPr/>
          <a:lstStyle/>
          <a:p>
            <a:r>
              <a:rPr lang="en-GB" b="1"/>
              <a:t>Data cleaning Phase 2: </a:t>
            </a:r>
            <a:r>
              <a:rPr lang="en-GB" sz="3200" b="1" i="1"/>
              <a:t>Country name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946771" y="2000059"/>
            <a:ext cx="3753704" cy="34518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Different countries</a:t>
            </a:r>
          </a:p>
          <a:p>
            <a:r>
              <a:rPr lang="en-GB"/>
              <a:t>Different input</a:t>
            </a:r>
          </a:p>
          <a:p>
            <a:r>
              <a:rPr lang="en-GB"/>
              <a:t>Split strings by ",", stack and join</a:t>
            </a:r>
          </a:p>
          <a:p>
            <a:r>
              <a:rPr lang="en-GB"/>
              <a:t>816k+ products in France</a:t>
            </a:r>
          </a:p>
          <a:p>
            <a:r>
              <a:rPr lang="en-GB"/>
              <a:t>Dataframe tuples reduction 185k+ to 816k+</a:t>
            </a:r>
          </a:p>
        </p:txBody>
      </p:sp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286D0E3-D296-4F32-BED2-FAAB74271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" t="26900" r="43716" b="31189"/>
          <a:stretch/>
        </p:blipFill>
        <p:spPr>
          <a:xfrm>
            <a:off x="486428" y="1780654"/>
            <a:ext cx="7128415" cy="3527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6BE870-A6C0-453D-A7A3-8D89CBB3B9C4}"/>
              </a:ext>
            </a:extLst>
          </p:cNvPr>
          <p:cNvSpPr txBox="1"/>
          <p:nvPr/>
        </p:nvSpPr>
        <p:spPr>
          <a:xfrm>
            <a:off x="2337691" y="5595927"/>
            <a:ext cx="5607625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sz="240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Focus on products available in France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640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703133" cy="845713"/>
          </a:xfrm>
        </p:spPr>
        <p:txBody>
          <a:bodyPr/>
          <a:lstStyle/>
          <a:p>
            <a:r>
              <a:rPr lang="en-GB" b="1"/>
              <a:t>Data cleaning Phase 3/4 </a:t>
            </a:r>
            <a:endParaRPr lang="en-GB" sz="3200" b="1" i="1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8607" y="1718223"/>
            <a:ext cx="9588745" cy="967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Focus on </a:t>
            </a:r>
            <a:r>
              <a:rPr lang="en-GB" dirty="0" err="1"/>
              <a:t>Nutriscore</a:t>
            </a:r>
            <a:r>
              <a:rPr lang="en-GB" dirty="0"/>
              <a:t>: Removal of all products with no </a:t>
            </a:r>
            <a:r>
              <a:rPr lang="en-GB" dirty="0" err="1"/>
              <a:t>Nutriscore</a:t>
            </a:r>
            <a:r>
              <a:rPr lang="en-GB" dirty="0"/>
              <a:t> information (Phase 3)</a:t>
            </a:r>
            <a:endParaRPr lang="en-US" dirty="0"/>
          </a:p>
          <a:p>
            <a:r>
              <a:rPr lang="en-GB" dirty="0"/>
              <a:t>Removal of redundant products categories (Phase 4): </a:t>
            </a:r>
          </a:p>
          <a:p>
            <a:endParaRPr lang="en-GB" dirty="0"/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F7E9745-BD6D-4D79-8FC3-2DCA595BE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18" t="46631" r="2143" b="39043"/>
          <a:stretch/>
        </p:blipFill>
        <p:spPr>
          <a:xfrm>
            <a:off x="778701" y="2678353"/>
            <a:ext cx="9252888" cy="84316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1D6070-184A-436C-AE9A-ACC7B7086830}"/>
              </a:ext>
            </a:extLst>
          </p:cNvPr>
          <p:cNvSpPr txBox="1">
            <a:spLocks/>
          </p:cNvSpPr>
          <p:nvPr/>
        </p:nvSpPr>
        <p:spPr>
          <a:xfrm>
            <a:off x="681674" y="3774580"/>
            <a:ext cx="9588745" cy="26898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ea typeface="+mn-lt"/>
                <a:cs typeface="+mn-lt"/>
              </a:rPr>
              <a:t>Removal of non-critical parameters:</a:t>
            </a:r>
          </a:p>
          <a:p>
            <a:pPr lvl="1"/>
            <a:r>
              <a:rPr lang="en-GB" dirty="0" err="1">
                <a:ea typeface="+mn-lt"/>
                <a:cs typeface="+mn-lt"/>
              </a:rPr>
              <a:t>additives_n</a:t>
            </a:r>
            <a:endParaRPr lang="en-GB" dirty="0">
              <a:ea typeface="+mn-lt"/>
              <a:cs typeface="+mn-lt"/>
            </a:endParaRPr>
          </a:p>
          <a:p>
            <a:pPr lvl="1"/>
            <a:r>
              <a:rPr lang="en-GB" dirty="0" err="1">
                <a:ea typeface="+mn-lt"/>
                <a:cs typeface="+mn-lt"/>
              </a:rPr>
              <a:t>ecoscore_score_fr</a:t>
            </a:r>
            <a:endParaRPr lang="en-GB" dirty="0">
              <a:ea typeface="+mn-lt"/>
              <a:cs typeface="+mn-lt"/>
            </a:endParaRPr>
          </a:p>
          <a:p>
            <a:pPr lvl="1"/>
            <a:r>
              <a:rPr lang="en-GB" dirty="0" err="1">
                <a:ea typeface="+mn-lt"/>
                <a:cs typeface="+mn-lt"/>
              </a:rPr>
              <a:t>created_t</a:t>
            </a:r>
            <a:endParaRPr lang="en-GB" dirty="0">
              <a:ea typeface="+mn-lt"/>
              <a:cs typeface="+mn-lt"/>
            </a:endParaRPr>
          </a:p>
          <a:p>
            <a:pPr lvl="1"/>
            <a:r>
              <a:rPr lang="en-GB" dirty="0">
                <a:ea typeface="+mn-lt"/>
                <a:cs typeface="+mn-lt"/>
              </a:rPr>
              <a:t>….</a:t>
            </a:r>
          </a:p>
          <a:p>
            <a:pPr lvl="1"/>
            <a:r>
              <a:rPr lang="en-GB" dirty="0" err="1">
                <a:ea typeface="+mn-lt"/>
                <a:cs typeface="+mn-lt"/>
              </a:rPr>
              <a:t>created_datetime</a:t>
            </a:r>
            <a:r>
              <a:rPr lang="en-GB" dirty="0">
                <a:ea typeface="+mn-lt"/>
                <a:cs typeface="+mn-lt"/>
              </a:rPr>
              <a:t>'</a:t>
            </a:r>
          </a:p>
          <a:p>
            <a:pPr lvl="1"/>
            <a:r>
              <a:rPr lang="en-GB" dirty="0" err="1">
                <a:ea typeface="+mn-lt"/>
                <a:cs typeface="+mn-lt"/>
              </a:rPr>
              <a:t>states_tags</a:t>
            </a:r>
            <a:endParaRPr lang="en-GB" dirty="0"/>
          </a:p>
          <a:p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5A37CE-26D0-4137-BAA4-073150CAE5AA}"/>
              </a:ext>
            </a:extLst>
          </p:cNvPr>
          <p:cNvCxnSpPr/>
          <p:nvPr/>
        </p:nvCxnSpPr>
        <p:spPr>
          <a:xfrm>
            <a:off x="8485209" y="2874591"/>
            <a:ext cx="1461368" cy="10439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3D6BC5A-F149-45E5-A64B-5A17139E18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69" t="52025" r="70291" b="23562"/>
          <a:stretch/>
        </p:blipFill>
        <p:spPr>
          <a:xfrm>
            <a:off x="7531768" y="4136994"/>
            <a:ext cx="3590716" cy="22926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74B90CB2-CE49-4BF3-A38B-BA5305A8ACA3}"/>
              </a:ext>
            </a:extLst>
          </p:cNvPr>
          <p:cNvSpPr/>
          <p:nvPr/>
        </p:nvSpPr>
        <p:spPr>
          <a:xfrm>
            <a:off x="4574086" y="4750788"/>
            <a:ext cx="2316077" cy="11730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Summary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807098-59CA-49A3-AC6F-6F67FCB9A2D3}"/>
              </a:ext>
            </a:extLst>
          </p:cNvPr>
          <p:cNvCxnSpPr>
            <a:cxnSpLocks/>
          </p:cNvCxnSpPr>
          <p:nvPr/>
        </p:nvCxnSpPr>
        <p:spPr>
          <a:xfrm>
            <a:off x="8485209" y="2716615"/>
            <a:ext cx="1461368" cy="10439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40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9575-2370-44FE-AD22-B44D55D66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548" y="2260600"/>
            <a:ext cx="7344810" cy="2073729"/>
          </a:xfrm>
        </p:spPr>
        <p:txBody>
          <a:bodyPr>
            <a:normAutofit/>
          </a:bodyPr>
          <a:lstStyle/>
          <a:p>
            <a:pPr algn="ctr"/>
            <a:r>
              <a:rPr lang="en-US" sz="6000" b="1"/>
              <a:t>Dataset </a:t>
            </a:r>
            <a:br>
              <a:rPr lang="en-US" sz="6000" b="1"/>
            </a:br>
            <a:r>
              <a:rPr lang="en-US" sz="6000" b="1"/>
              <a:t>Exploration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46C20-7F83-45E2-BDD5-5D7C8D3DC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6653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13425</TotalTime>
  <Words>767</Words>
  <Application>Microsoft Office PowerPoint</Application>
  <PresentationFormat>Grand écran</PresentationFormat>
  <Paragraphs>287</Paragraphs>
  <Slides>23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0" baseType="lpstr">
      <vt:lpstr>Arial</vt:lpstr>
      <vt:lpstr>Calibri</vt:lpstr>
      <vt:lpstr>Helvetica Neue</vt:lpstr>
      <vt:lpstr>Trebuchet MS</vt:lpstr>
      <vt:lpstr>Wingdings</vt:lpstr>
      <vt:lpstr>Wingdings 3</vt:lpstr>
      <vt:lpstr>Facet</vt:lpstr>
      <vt:lpstr>OC - Project 4</vt:lpstr>
      <vt:lpstr>NutriSteph</vt:lpstr>
      <vt:lpstr>App Scientific Process</vt:lpstr>
      <vt:lpstr>Dataset  Overview &amp; Cleaning </vt:lpstr>
      <vt:lpstr>Data set available </vt:lpstr>
      <vt:lpstr>Data cleaning Phase 1: Filling rate</vt:lpstr>
      <vt:lpstr>Data cleaning Phase 2: Country name</vt:lpstr>
      <vt:lpstr>Data cleaning Phase 3/4 </vt:lpstr>
      <vt:lpstr>Dataset  Exploration</vt:lpstr>
      <vt:lpstr>Products scoring and grading overview</vt:lpstr>
      <vt:lpstr>Products scoring and grading overview</vt:lpstr>
      <vt:lpstr>Products Categories Overview</vt:lpstr>
      <vt:lpstr>Nutrients distribution overview</vt:lpstr>
      <vt:lpstr>Examples of erroneous data</vt:lpstr>
      <vt:lpstr>Correlation Matrix Heatmap</vt:lpstr>
      <vt:lpstr>Multivariate Analysis</vt:lpstr>
      <vt:lpstr>Multivariate linear regression</vt:lpstr>
      <vt:lpstr>Second regression: One Hot Encoding</vt:lpstr>
      <vt:lpstr>Outliers impact</vt:lpstr>
      <vt:lpstr>Regression improvement</vt:lpstr>
      <vt:lpstr>Discussions</vt:lpstr>
      <vt:lpstr>Conclusions</vt:lpstr>
      <vt:lpstr>ANalysis Of VAriance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 - Project 3</dc:title>
  <dc:creator>Stephane Lanchec</dc:creator>
  <cp:lastModifiedBy>Stephane Lanchec</cp:lastModifiedBy>
  <cp:revision>8</cp:revision>
  <dcterms:created xsi:type="dcterms:W3CDTF">2021-08-06T13:44:45Z</dcterms:created>
  <dcterms:modified xsi:type="dcterms:W3CDTF">2021-09-10T16:01:23Z</dcterms:modified>
</cp:coreProperties>
</file>